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9" r:id="rId2"/>
    <p:sldMasterId id="2147483672" r:id="rId3"/>
  </p:sldMasterIdLst>
  <p:notesMasterIdLst>
    <p:notesMasterId r:id="rId112"/>
  </p:notesMasterIdLst>
  <p:sldIdLst>
    <p:sldId id="514" r:id="rId4"/>
    <p:sldId id="517" r:id="rId5"/>
    <p:sldId id="679" r:id="rId6"/>
    <p:sldId id="421" r:id="rId7"/>
    <p:sldId id="669" r:id="rId8"/>
    <p:sldId id="499" r:id="rId9"/>
    <p:sldId id="433" r:id="rId10"/>
    <p:sldId id="596" r:id="rId11"/>
    <p:sldId id="441" r:id="rId12"/>
    <p:sldId id="443" r:id="rId13"/>
    <p:sldId id="606" r:id="rId14"/>
    <p:sldId id="607" r:id="rId15"/>
    <p:sldId id="608" r:id="rId16"/>
    <p:sldId id="629" r:id="rId17"/>
    <p:sldId id="687" r:id="rId18"/>
    <p:sldId id="686" r:id="rId19"/>
    <p:sldId id="682" r:id="rId20"/>
    <p:sldId id="684" r:id="rId21"/>
    <p:sldId id="628" r:id="rId22"/>
    <p:sldId id="698" r:id="rId23"/>
    <p:sldId id="609" r:id="rId24"/>
    <p:sldId id="610" r:id="rId25"/>
    <p:sldId id="315" r:id="rId26"/>
    <p:sldId id="590" r:id="rId27"/>
    <p:sldId id="345" r:id="rId28"/>
    <p:sldId id="676" r:id="rId29"/>
    <p:sldId id="297" r:id="rId30"/>
    <p:sldId id="719" r:id="rId31"/>
    <p:sldId id="711" r:id="rId32"/>
    <p:sldId id="760" r:id="rId33"/>
    <p:sldId id="761" r:id="rId34"/>
    <p:sldId id="720" r:id="rId35"/>
    <p:sldId id="721" r:id="rId36"/>
    <p:sldId id="411" r:id="rId37"/>
    <p:sldId id="518" r:id="rId38"/>
    <p:sldId id="525" r:id="rId39"/>
    <p:sldId id="526" r:id="rId40"/>
    <p:sldId id="722" r:id="rId41"/>
    <p:sldId id="528" r:id="rId42"/>
    <p:sldId id="723" r:id="rId43"/>
    <p:sldId id="724" r:id="rId44"/>
    <p:sldId id="690" r:id="rId45"/>
    <p:sldId id="725" r:id="rId46"/>
    <p:sldId id="726" r:id="rId47"/>
    <p:sldId id="597" r:id="rId48"/>
    <p:sldId id="727" r:id="rId49"/>
    <p:sldId id="728" r:id="rId50"/>
    <p:sldId id="729" r:id="rId51"/>
    <p:sldId id="613" r:id="rId52"/>
    <p:sldId id="700" r:id="rId53"/>
    <p:sldId id="701" r:id="rId54"/>
    <p:sldId id="708" r:id="rId55"/>
    <p:sldId id="702" r:id="rId56"/>
    <p:sldId id="703" r:id="rId57"/>
    <p:sldId id="730" r:id="rId58"/>
    <p:sldId id="731" r:id="rId59"/>
    <p:sldId id="732" r:id="rId60"/>
    <p:sldId id="733" r:id="rId61"/>
    <p:sldId id="262" r:id="rId62"/>
    <p:sldId id="631" r:id="rId63"/>
    <p:sldId id="267" r:id="rId64"/>
    <p:sldId id="632" r:id="rId65"/>
    <p:sldId id="269" r:id="rId66"/>
    <p:sldId id="715" r:id="rId67"/>
    <p:sldId id="642" r:id="rId68"/>
    <p:sldId id="637" r:id="rId69"/>
    <p:sldId id="713" r:id="rId70"/>
    <p:sldId id="712" r:id="rId71"/>
    <p:sldId id="272" r:id="rId72"/>
    <p:sldId id="734" r:id="rId73"/>
    <p:sldId id="735" r:id="rId74"/>
    <p:sldId id="736" r:id="rId75"/>
    <p:sldId id="737" r:id="rId76"/>
    <p:sldId id="277" r:id="rId77"/>
    <p:sldId id="738" r:id="rId78"/>
    <p:sldId id="704" r:id="rId79"/>
    <p:sldId id="705" r:id="rId80"/>
    <p:sldId id="710" r:id="rId81"/>
    <p:sldId id="747" r:id="rId82"/>
    <p:sldId id="748" r:id="rId83"/>
    <p:sldId id="755" r:id="rId84"/>
    <p:sldId id="752" r:id="rId85"/>
    <p:sldId id="749" r:id="rId86"/>
    <p:sldId id="756" r:id="rId87"/>
    <p:sldId id="695" r:id="rId88"/>
    <p:sldId id="696" r:id="rId89"/>
    <p:sldId id="739" r:id="rId90"/>
    <p:sldId id="753" r:id="rId91"/>
    <p:sldId id="750" r:id="rId92"/>
    <p:sldId id="757" r:id="rId93"/>
    <p:sldId id="754" r:id="rId94"/>
    <p:sldId id="751" r:id="rId95"/>
    <p:sldId id="759" r:id="rId96"/>
    <p:sldId id="740" r:id="rId97"/>
    <p:sldId id="741" r:id="rId98"/>
    <p:sldId id="742" r:id="rId99"/>
    <p:sldId id="743" r:id="rId100"/>
    <p:sldId id="744" r:id="rId101"/>
    <p:sldId id="709" r:id="rId102"/>
    <p:sldId id="663" r:id="rId103"/>
    <p:sldId id="348" r:id="rId104"/>
    <p:sldId id="326" r:id="rId105"/>
    <p:sldId id="318" r:id="rId106"/>
    <p:sldId id="327" r:id="rId107"/>
    <p:sldId id="689" r:id="rId108"/>
    <p:sldId id="745" r:id="rId109"/>
    <p:sldId id="746" r:id="rId110"/>
    <p:sldId id="675" r:id="rId111"/>
  </p:sldIdLst>
  <p:sldSz cx="12192000" cy="6858000"/>
  <p:notesSz cx="6858000" cy="9144000"/>
  <p:embeddedFontLst>
    <p:embeddedFont>
      <p:font typeface="Helvetica" panose="020B0604020202030204" pitchFamily="34" charset="0"/>
      <p:regular r:id="rId113"/>
      <p:bold r:id="rId114"/>
      <p:italic r:id="rId115"/>
      <p:boldItalic r:id="rId116"/>
    </p:embeddedFont>
    <p:embeddedFont>
      <p:font typeface="나눔명조 ExtraBold" panose="02020603020101020101" pitchFamily="18" charset="-127"/>
      <p:bold r:id="rId117"/>
    </p:embeddedFont>
    <p:embeddedFont>
      <p:font typeface="나눔스퀘어" panose="020B0600000101010101" pitchFamily="50" charset="-127"/>
      <p:regular r:id="rId118"/>
    </p:embeddedFont>
    <p:embeddedFont>
      <p:font typeface="나눔스퀘어 ExtraBold" panose="020B0600000101010101" pitchFamily="50" charset="-127"/>
      <p:bold r:id="rId119"/>
    </p:embeddedFont>
    <p:embeddedFont>
      <p:font typeface="맑은 고딕" panose="020B0503020000020004" pitchFamily="50" charset="-127"/>
      <p:regular r:id="rId120"/>
      <p:bold r:id="rId121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24B80"/>
    <a:srgbClr val="C5C2B3"/>
    <a:srgbClr val="93A9D1"/>
    <a:srgbClr val="FFE8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ED7"/>
          </a:solidFill>
        </a:fill>
      </a:tcStyle>
    </a:wholeTbl>
    <a:band2H>
      <a:tcTxStyle/>
      <a:tcStyle>
        <a:tcBdr/>
        <a:fill>
          <a:solidFill>
            <a:srgbClr val="E6E8E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AE9E4"/>
          </a:solidFill>
        </a:fill>
      </a:tcStyle>
    </a:wholeTbl>
    <a:band2H>
      <a:tcTxStyle/>
      <a:tcStyle>
        <a:tcBdr/>
        <a:fill>
          <a:solidFill>
            <a:srgbClr val="F5F4F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AEB"/>
          </a:solidFill>
        </a:fill>
      </a:tcStyle>
    </a:wholeTbl>
    <a:band2H>
      <a:tcTxStyle/>
      <a:tcStyle>
        <a:tcBdr/>
        <a:fill>
          <a:solidFill>
            <a:srgbClr val="E9ED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1" autoAdjust="0"/>
    <p:restoredTop sz="94660"/>
  </p:normalViewPr>
  <p:slideViewPr>
    <p:cSldViewPr snapToGrid="0">
      <p:cViewPr varScale="1">
        <p:scale>
          <a:sx n="54" d="100"/>
          <a:sy n="54" d="100"/>
        </p:scale>
        <p:origin x="11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6" d="100"/>
        <a:sy n="136" d="100"/>
      </p:scale>
      <p:origin x="0" y="-4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font" Target="fonts/font5.fntdata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viewProps" Target="viewProps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font" Target="fonts/font1.fntdata"/><Relationship Id="rId118" Type="http://schemas.openxmlformats.org/officeDocument/2006/relationships/font" Target="fonts/font6.fntdata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theme" Target="theme/theme1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font" Target="fonts/font2.fntdata"/><Relationship Id="rId119" Type="http://schemas.openxmlformats.org/officeDocument/2006/relationships/font" Target="fonts/font7.fntdata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font" Target="fonts/font8.fntdata"/><Relationship Id="rId125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font" Target="fonts/font3.fntdata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font" Target="fonts/font4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나눔스퀘어" panose="020B0600000101010101" pitchFamily="50" charset="-127"/>
        <a:ea typeface="나눔스퀘어" panose="020B0600000101010101" pitchFamily="50" charset="-127"/>
        <a:cs typeface="+mj-cs"/>
        <a:sym typeface="Arial"/>
      </a:defRPr>
    </a:lvl1pPr>
    <a:lvl2pPr indent="228600" latinLnBrk="0">
      <a:defRPr sz="1200">
        <a:latin typeface="+mj-lt"/>
        <a:ea typeface="+mj-ea"/>
        <a:cs typeface="+mj-cs"/>
        <a:sym typeface="Arial"/>
      </a:defRPr>
    </a:lvl2pPr>
    <a:lvl3pPr indent="457200" latinLnBrk="0">
      <a:defRPr sz="1200">
        <a:latin typeface="+mj-lt"/>
        <a:ea typeface="+mj-ea"/>
        <a:cs typeface="+mj-cs"/>
        <a:sym typeface="Arial"/>
      </a:defRPr>
    </a:lvl3pPr>
    <a:lvl4pPr indent="685800" latinLnBrk="0">
      <a:defRPr sz="1200">
        <a:latin typeface="+mj-lt"/>
        <a:ea typeface="+mj-ea"/>
        <a:cs typeface="+mj-cs"/>
        <a:sym typeface="Arial"/>
      </a:defRPr>
    </a:lvl4pPr>
    <a:lvl5pPr indent="914400" latinLnBrk="0">
      <a:defRPr sz="1200">
        <a:latin typeface="+mj-lt"/>
        <a:ea typeface="+mj-ea"/>
        <a:cs typeface="+mj-cs"/>
        <a:sym typeface="Arial"/>
      </a:defRPr>
    </a:lvl5pPr>
    <a:lvl6pPr indent="1143000" latinLnBrk="0">
      <a:defRPr sz="1200">
        <a:latin typeface="+mj-lt"/>
        <a:ea typeface="+mj-ea"/>
        <a:cs typeface="+mj-cs"/>
        <a:sym typeface="Arial"/>
      </a:defRPr>
    </a:lvl6pPr>
    <a:lvl7pPr indent="1371600" latinLnBrk="0">
      <a:defRPr sz="1200">
        <a:latin typeface="+mj-lt"/>
        <a:ea typeface="+mj-ea"/>
        <a:cs typeface="+mj-cs"/>
        <a:sym typeface="Arial"/>
      </a:defRPr>
    </a:lvl7pPr>
    <a:lvl8pPr indent="1600200" latinLnBrk="0">
      <a:defRPr sz="1200">
        <a:latin typeface="+mj-lt"/>
        <a:ea typeface="+mj-ea"/>
        <a:cs typeface="+mj-cs"/>
        <a:sym typeface="Arial"/>
      </a:defRPr>
    </a:lvl8pPr>
    <a:lvl9pPr indent="18288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5944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8062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6983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0604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7246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31343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2673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6008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13179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6989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7561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93195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96461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52557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93195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55730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37035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12767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51541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27540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36506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0360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55730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49266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05722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7497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6338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96416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16166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25325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3756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51432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2033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37035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7386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0691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22864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09609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04115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5699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03298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13570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21796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4591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12767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40474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565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375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0411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569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5651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rPr dirty="0" err="1"/>
              <a:t>본문</a:t>
            </a:r>
            <a:r>
              <a:rPr dirty="0"/>
              <a:t> 첫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1"/>
            <a:r>
              <a:rPr dirty="0" err="1"/>
              <a:t>본문</a:t>
            </a:r>
            <a:r>
              <a:rPr dirty="0"/>
              <a:t> 두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2"/>
            <a:r>
              <a:rPr dirty="0" err="1"/>
              <a:t>본문</a:t>
            </a:r>
            <a:r>
              <a:rPr dirty="0"/>
              <a:t> 세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3"/>
            <a:r>
              <a:rPr dirty="0" err="1"/>
              <a:t>본문</a:t>
            </a:r>
            <a:r>
              <a:rPr dirty="0"/>
              <a:t> 네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93" name="그림 개체 틀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9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rPr dirty="0" err="1"/>
              <a:t>본문</a:t>
            </a:r>
            <a:r>
              <a:rPr dirty="0"/>
              <a:t> 첫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1"/>
            <a:r>
              <a:rPr dirty="0" err="1"/>
              <a:t>본문</a:t>
            </a:r>
            <a:r>
              <a:rPr dirty="0"/>
              <a:t> 두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2"/>
            <a:r>
              <a:rPr dirty="0" err="1"/>
              <a:t>본문</a:t>
            </a:r>
            <a:r>
              <a:rPr dirty="0"/>
              <a:t> 세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3"/>
            <a:r>
              <a:rPr dirty="0" err="1"/>
              <a:t>본문</a:t>
            </a:r>
            <a:r>
              <a:rPr dirty="0"/>
              <a:t> 네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줄</a:t>
            </a:r>
          </a:p>
        </p:txBody>
      </p:sp>
      <p:sp>
        <p:nvSpPr>
          <p:cNvPr id="9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6095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8841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577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070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145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322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  <a:latin typeface="나눔스퀘어" panose="020B0600000101010101" pitchFamily="50" charset="-127"/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  <a:latin typeface="나눔스퀘어" panose="020B0600000101010101" pitchFamily="50" charset="-127"/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  <a:latin typeface="나눔스퀘어" panose="020B0600000101010101" pitchFamily="50" charset="-127"/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  <a:latin typeface="나눔스퀘어" panose="020B0600000101010101" pitchFamily="50" charset="-127"/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  <a:latin typeface="나눔스퀘어" panose="020B0600000101010101" pitchFamily="50" charset="-127"/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71720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9491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894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dirty="0" err="1"/>
              <a:t>본문</a:t>
            </a:r>
            <a:r>
              <a:rPr dirty="0"/>
              <a:t> 첫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1"/>
            <a:r>
              <a:rPr dirty="0" err="1"/>
              <a:t>본문</a:t>
            </a:r>
            <a:r>
              <a:rPr dirty="0"/>
              <a:t> 두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2"/>
            <a:r>
              <a:rPr dirty="0" err="1"/>
              <a:t>본문</a:t>
            </a:r>
            <a:r>
              <a:rPr dirty="0"/>
              <a:t> 세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3"/>
            <a:r>
              <a:rPr dirty="0" err="1"/>
              <a:t>본문</a:t>
            </a:r>
            <a:r>
              <a:rPr dirty="0"/>
              <a:t> 네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2760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4302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0526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0610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4733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0107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5727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7753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8214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1212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rPr dirty="0" err="1"/>
              <a:t>본문</a:t>
            </a:r>
            <a:r>
              <a:rPr dirty="0"/>
              <a:t> 첫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1"/>
            <a:r>
              <a:rPr dirty="0" err="1"/>
              <a:t>본문</a:t>
            </a:r>
            <a:r>
              <a:rPr dirty="0"/>
              <a:t> 두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2"/>
            <a:r>
              <a:rPr dirty="0" err="1"/>
              <a:t>본문</a:t>
            </a:r>
            <a:r>
              <a:rPr dirty="0"/>
              <a:t> 세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3"/>
            <a:r>
              <a:rPr dirty="0" err="1"/>
              <a:t>본문</a:t>
            </a:r>
            <a:r>
              <a:rPr dirty="0"/>
              <a:t> 네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1649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4291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0109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7224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293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dirty="0" err="1"/>
              <a:t>본문</a:t>
            </a:r>
            <a:r>
              <a:rPr dirty="0"/>
              <a:t> 첫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1"/>
            <a:r>
              <a:rPr dirty="0" err="1"/>
              <a:t>본문</a:t>
            </a:r>
            <a:r>
              <a:rPr dirty="0"/>
              <a:t> 두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2"/>
            <a:r>
              <a:rPr dirty="0" err="1"/>
              <a:t>본문</a:t>
            </a:r>
            <a:r>
              <a:rPr dirty="0"/>
              <a:t> 세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3"/>
            <a:r>
              <a:rPr dirty="0" err="1"/>
              <a:t>본문</a:t>
            </a:r>
            <a:r>
              <a:rPr dirty="0"/>
              <a:t> 네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rPr dirty="0" err="1"/>
              <a:t>본문</a:t>
            </a:r>
            <a:r>
              <a:rPr dirty="0"/>
              <a:t> 첫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1"/>
            <a:r>
              <a:rPr dirty="0" err="1"/>
              <a:t>본문</a:t>
            </a:r>
            <a:r>
              <a:rPr dirty="0"/>
              <a:t> 두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2"/>
            <a:r>
              <a:rPr dirty="0" err="1"/>
              <a:t>본문</a:t>
            </a:r>
            <a:r>
              <a:rPr dirty="0"/>
              <a:t> 세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3"/>
            <a:r>
              <a:rPr dirty="0" err="1"/>
              <a:t>본문</a:t>
            </a:r>
            <a:r>
              <a:rPr dirty="0"/>
              <a:t> 네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줄</a:t>
            </a:r>
          </a:p>
        </p:txBody>
      </p:sp>
      <p:sp>
        <p:nvSpPr>
          <p:cNvPr id="49" name="텍스트 개체 틀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>
            <a:lvl1pPr>
              <a:defRPr/>
            </a:lvl1pPr>
          </a:lstStyle>
          <a:p>
            <a:pPr marL="0" indent="0">
              <a:buSzTx/>
              <a:buFontTx/>
              <a:buNone/>
              <a:defRPr sz="2400" b="1"/>
            </a:pPr>
            <a:endParaRPr dirty="0"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5"/>
          <p:cNvGrpSpPr/>
          <p:nvPr/>
        </p:nvGrpSpPr>
        <p:grpSpPr>
          <a:xfrm>
            <a:off x="172719" y="6410959"/>
            <a:ext cx="12019282" cy="284481"/>
            <a:chOff x="0" y="0"/>
            <a:chExt cx="12019280" cy="284479"/>
          </a:xfrm>
        </p:grpSpPr>
        <p:sp>
          <p:nvSpPr>
            <p:cNvPr id="65" name="직사각형 6"/>
            <p:cNvSpPr/>
            <p:nvPr/>
          </p:nvSpPr>
          <p:spPr>
            <a:xfrm>
              <a:off x="-1" y="0"/>
              <a:ext cx="12019282" cy="28448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6" name="TextBox 7"/>
            <p:cNvSpPr txBox="1"/>
            <p:nvPr/>
          </p:nvSpPr>
          <p:spPr>
            <a:xfrm>
              <a:off x="9654039" y="17939"/>
              <a:ext cx="2299202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r">
                <a:defRPr sz="1000">
                  <a:solidFill>
                    <a:srgbClr val="FFFFFF"/>
                  </a:solidFill>
                </a:defRPr>
              </a:pPr>
              <a:r>
                <a:rPr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ⓒ</a:t>
              </a:r>
              <a:r>
                <a:rPr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Saebyeol</a:t>
              </a:r>
              <a:r>
                <a:rPr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Yu. </a:t>
              </a:r>
              <a:r>
                <a:rPr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Saebyeol’s</a:t>
              </a:r>
              <a:r>
                <a:rPr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PowerPoint</a:t>
              </a:r>
            </a:p>
          </p:txBody>
        </p:sp>
      </p:grpSp>
      <p:sp>
        <p:nvSpPr>
          <p:cNvPr id="6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8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rPr dirty="0" err="1"/>
              <a:t>본문</a:t>
            </a:r>
            <a:r>
              <a:rPr dirty="0"/>
              <a:t> 첫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1"/>
            <a:r>
              <a:rPr dirty="0" err="1"/>
              <a:t>본문</a:t>
            </a:r>
            <a:r>
              <a:rPr dirty="0"/>
              <a:t> 두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2"/>
            <a:r>
              <a:rPr dirty="0" err="1"/>
              <a:t>본문</a:t>
            </a:r>
            <a:r>
              <a:rPr dirty="0"/>
              <a:t> 세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3"/>
            <a:r>
              <a:rPr dirty="0" err="1"/>
              <a:t>본문</a:t>
            </a:r>
            <a:r>
              <a:rPr dirty="0"/>
              <a:t> 네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줄</a:t>
            </a:r>
          </a:p>
        </p:txBody>
      </p:sp>
      <p:sp>
        <p:nvSpPr>
          <p:cNvPr id="84" name="텍스트 개체 틀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indent="0">
              <a:buSzTx/>
              <a:buFontTx/>
              <a:buNone/>
              <a:defRPr sz="1600"/>
            </a:pPr>
            <a:endParaRPr dirty="0"/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rPr dirty="0" err="1"/>
              <a:t>본문</a:t>
            </a:r>
            <a:r>
              <a:rPr dirty="0"/>
              <a:t> 첫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1"/>
            <a:r>
              <a:rPr dirty="0" err="1"/>
              <a:t>본문</a:t>
            </a:r>
            <a:r>
              <a:rPr dirty="0"/>
              <a:t> 두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2"/>
            <a:r>
              <a:rPr dirty="0" err="1"/>
              <a:t>본문</a:t>
            </a:r>
            <a:r>
              <a:rPr dirty="0"/>
              <a:t> 세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3"/>
            <a:r>
              <a:rPr dirty="0" err="1"/>
              <a:t>본문</a:t>
            </a:r>
            <a:r>
              <a:rPr dirty="0"/>
              <a:t> 네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892779" y="6400413"/>
            <a:ext cx="461022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나눔스퀘어" panose="020B0600000101010101" pitchFamily="50" charset="-127"/>
          <a:ea typeface="나눔스퀘어" panose="020B0600000101010101" pitchFamily="50" charset="-127"/>
          <a:cs typeface="+mj-cs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나눔스퀘어" panose="020B0600000101010101" pitchFamily="50" charset="-127"/>
          <a:ea typeface="나눔스퀘어" panose="020B0600000101010101" pitchFamily="50" charset="-127"/>
          <a:cs typeface="+mj-cs"/>
          <a:sym typeface="Arial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나눔스퀘어" panose="020B0600000101010101" pitchFamily="50" charset="-127"/>
          <a:ea typeface="나눔스퀘어" panose="020B0600000101010101" pitchFamily="50" charset="-127"/>
          <a:cs typeface="+mj-cs"/>
          <a:sym typeface="Arial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나눔스퀘어" panose="020B0600000101010101" pitchFamily="50" charset="-127"/>
          <a:ea typeface="나눔스퀘어" panose="020B0600000101010101" pitchFamily="50" charset="-127"/>
          <a:cs typeface="+mj-cs"/>
          <a:sym typeface="Arial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나눔스퀘어" panose="020B0600000101010101" pitchFamily="50" charset="-127"/>
          <a:ea typeface="나눔스퀘어" panose="020B0600000101010101" pitchFamily="50" charset="-127"/>
          <a:cs typeface="+mj-cs"/>
          <a:sym typeface="Arial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나눔스퀘어" panose="020B0600000101010101" pitchFamily="50" charset="-127"/>
          <a:ea typeface="나눔스퀘어" panose="020B0600000101010101" pitchFamily="50" charset="-127"/>
          <a:cs typeface="+mj-cs"/>
          <a:sym typeface="Arial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" panose="020B0600000101010101" pitchFamily="50" charset="-127"/>
              </a:defRPr>
            </a:lvl1pPr>
          </a:lstStyle>
          <a:p>
            <a:fld id="{3F8A50C2-589C-42C8-B763-56D87D9D16BD}" type="datetimeFigureOut">
              <a:rPr lang="ko-KR" altLang="en-US" smtClean="0"/>
              <a:pPr/>
              <a:t>2023-11-28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" panose="020B0600000101010101" pitchFamily="50" charset="-127"/>
              </a:defRPr>
            </a:lvl1pPr>
          </a:lstStyle>
          <a:p>
            <a:fld id="{E887A479-1FB4-4076-82AD-4520E3445CF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9052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" panose="020B0600000101010101" pitchFamily="50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" panose="020B0600000101010101" pitchFamily="50" charset="-127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" panose="020B0600000101010101" pitchFamily="50" charset="-127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" panose="020B0600000101010101" pitchFamily="50" charset="-127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" panose="020B0600000101010101" pitchFamily="50" charset="-127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" panose="020B0600000101010101" pitchFamily="50" charset="-127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467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5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7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jpeg"/><Relationship Id="rId4" Type="http://schemas.openxmlformats.org/officeDocument/2006/relationships/image" Target="../media/image6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9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178C71-EBB6-426E-B226-10A189FBC989}"/>
              </a:ext>
            </a:extLst>
          </p:cNvPr>
          <p:cNvSpPr txBox="1"/>
          <p:nvPr/>
        </p:nvSpPr>
        <p:spPr>
          <a:xfrm>
            <a:off x="2602095" y="3105835"/>
            <a:ext cx="6987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“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손글씨로 성격을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분석해 드립니다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“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7733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>
            <a:extLst>
              <a:ext uri="{FF2B5EF4-FFF2-40B4-BE49-F238E27FC236}">
                <a16:creationId xmlns:a16="http://schemas.microsoft.com/office/drawing/2014/main" id="{A182F30D-2013-4BCB-8FAA-E343BB5ECE85}"/>
              </a:ext>
            </a:extLst>
          </p:cNvPr>
          <p:cNvGrpSpPr/>
          <p:nvPr/>
        </p:nvGrpSpPr>
        <p:grpSpPr>
          <a:xfrm>
            <a:off x="4599943" y="1646091"/>
            <a:ext cx="3002665" cy="4161689"/>
            <a:chOff x="989354" y="1453051"/>
            <a:chExt cx="3002665" cy="4161689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E5F1E685-8436-427F-B992-440FCA90FAF9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DE92F5C-3407-4A1D-926D-1D7CB6288FFB}"/>
                </a:ext>
              </a:extLst>
            </p:cNvPr>
            <p:cNvSpPr txBox="1"/>
            <p:nvPr/>
          </p:nvSpPr>
          <p:spPr>
            <a:xfrm flipH="1">
              <a:off x="1211505" y="5035617"/>
              <a:ext cx="2547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</a:rPr>
                <a:t>필체를 이용한 특성분석</a:t>
              </a: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CC27E663-EF1D-4186-9145-3AFFBB30E9F6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</a:rPr>
              <a:t>Part 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462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kern="1200" dirty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기술 소개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7" name="KakaoTalk_Photo_2023-03-10-20-33-52 002.png" descr="KakaoTalk_Photo_2023-03-10-20-33-52 002.png">
            <a:extLst>
              <a:ext uri="{FF2B5EF4-FFF2-40B4-BE49-F238E27FC236}">
                <a16:creationId xmlns:a16="http://schemas.microsoft.com/office/drawing/2014/main" id="{2161A37C-42F9-7CD7-B64E-D0E877309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000" y="2247423"/>
            <a:ext cx="1799999" cy="180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그림 7" descr="화살이(가) 표시된 사진&#10;&#10;자동 생성된 설명">
            <a:extLst>
              <a:ext uri="{FF2B5EF4-FFF2-40B4-BE49-F238E27FC236}">
                <a16:creationId xmlns:a16="http://schemas.microsoft.com/office/drawing/2014/main" id="{E829F67D-C1A5-6F09-A868-8DA73AE9CF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424" y="2427423"/>
            <a:ext cx="1440000" cy="1440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EE83AFEE-296E-6F59-68AF-3F97F09FE4EF}"/>
              </a:ext>
            </a:extLst>
          </p:cNvPr>
          <p:cNvGrpSpPr/>
          <p:nvPr/>
        </p:nvGrpSpPr>
        <p:grpSpPr>
          <a:xfrm>
            <a:off x="8373092" y="1646091"/>
            <a:ext cx="3002665" cy="4161689"/>
            <a:chOff x="989354" y="1453051"/>
            <a:chExt cx="3002665" cy="4161689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A5E7EDF-03A8-AFDB-A1CB-962883416E2B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884536-6A49-DB05-CA0B-83AEDEC8988C}"/>
                </a:ext>
              </a:extLst>
            </p:cNvPr>
            <p:cNvSpPr txBox="1"/>
            <p:nvPr/>
          </p:nvSpPr>
          <p:spPr>
            <a:xfrm flipH="1">
              <a:off x="1153564" y="5055675"/>
              <a:ext cx="2674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</a:rPr>
                <a:t>추천 알고리즘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1976773-37F3-DD13-334D-B27A538CB078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 descr="화살이(가) 표시된 사진&#10;&#10;자동 생성된 설명">
            <a:extLst>
              <a:ext uri="{FF2B5EF4-FFF2-40B4-BE49-F238E27FC236}">
                <a16:creationId xmlns:a16="http://schemas.microsoft.com/office/drawing/2014/main" id="{43000F21-952A-C4D7-205F-34C34371A6B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424" y="2427423"/>
            <a:ext cx="1440000" cy="14400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05F4E948-1FC2-96AA-38F0-E155065F6C8D}"/>
              </a:ext>
            </a:extLst>
          </p:cNvPr>
          <p:cNvGrpSpPr/>
          <p:nvPr/>
        </p:nvGrpSpPr>
        <p:grpSpPr>
          <a:xfrm>
            <a:off x="826794" y="1646091"/>
            <a:ext cx="3002665" cy="4161689"/>
            <a:chOff x="989354" y="1453051"/>
            <a:chExt cx="3002665" cy="4161689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F78BF2F-FFC3-E548-C75F-A94463CFACC9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rgbClr val="93A9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9C0FBC8-2A1C-2D3B-B662-C9D88A9682BE}"/>
                </a:ext>
              </a:extLst>
            </p:cNvPr>
            <p:cNvSpPr txBox="1"/>
            <p:nvPr/>
          </p:nvSpPr>
          <p:spPr>
            <a:xfrm flipH="1">
              <a:off x="1261146" y="5035617"/>
              <a:ext cx="24590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</a:rPr>
                <a:t>안드로이드와 서버 연동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CD08640A-DA3E-99C4-802A-C1575A25304B}"/>
                </a:ext>
              </a:extLst>
            </p:cNvPr>
            <p:cNvCxnSpPr>
              <a:cxnSpLocks/>
            </p:cNvCxnSpPr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>
              <a:solidFill>
                <a:srgbClr val="93A9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그림 23" descr="상징, 그래픽, 로고, 폰트이(가) 표시된 사진&#10;&#10;자동 생성된 설명">
            <a:extLst>
              <a:ext uri="{FF2B5EF4-FFF2-40B4-BE49-F238E27FC236}">
                <a16:creationId xmlns:a16="http://schemas.microsoft.com/office/drawing/2014/main" id="{C8EAAD31-B7DB-152A-B68F-B3F340D421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26" y="2427885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5603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15E82F-93E8-4ADF-A170-129033E47B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"/>
                <a:cs typeface="+mn-cs"/>
                <a:sym typeface="Arial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657909" y="3708260"/>
              <a:ext cx="3135795" cy="2092880"/>
              <a:chOff x="2700072" y="2021840"/>
              <a:chExt cx="4269926" cy="284982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1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나눔스퀘어"/>
                    <a:cs typeface="+mj-cs"/>
                    <a:sym typeface="Arial"/>
                  </a:rPr>
                  <a:t>Part 4, </a:t>
                </a:r>
                <a:endParaRPr kumimoji="0" lang="ko-KR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나눔스퀘어"/>
                  <a:cs typeface="+mj-cs"/>
                  <a:sym typeface="Arial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2700072" y="2734295"/>
                <a:ext cx="4269926" cy="21373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+mj-cs"/>
                    <a:sym typeface="Arial"/>
                  </a:rPr>
                  <a:t>기대효과 및</a:t>
                </a:r>
                <a:endParaRPr kumimoji="0" lang="en-US" altLang="ko-KR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j-cs"/>
                  <a:sym typeface="Arial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+mj-cs"/>
                    <a:sym typeface="Arial"/>
                  </a:rPr>
                  <a:t>활용분야</a:t>
                </a:r>
                <a:endParaRPr kumimoji="0" lang="en-US" altLang="ko-KR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j-cs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5220219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7F7E7FD-5B2C-4C7B-B498-C80630F33F53}"/>
              </a:ext>
            </a:extLst>
          </p:cNvPr>
          <p:cNvGrpSpPr/>
          <p:nvPr/>
        </p:nvGrpSpPr>
        <p:grpSpPr>
          <a:xfrm>
            <a:off x="826794" y="1646091"/>
            <a:ext cx="3002665" cy="4161689"/>
            <a:chOff x="989354" y="1453051"/>
            <a:chExt cx="3002665" cy="416168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5EEF698-CD8D-4DBD-B915-DFB00393B1DE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39947B7-9F0D-41A6-9B76-D0D6448A2F7A}"/>
                </a:ext>
              </a:extLst>
            </p:cNvPr>
            <p:cNvSpPr txBox="1"/>
            <p:nvPr/>
          </p:nvSpPr>
          <p:spPr>
            <a:xfrm flipH="1">
              <a:off x="1444206" y="5035617"/>
              <a:ext cx="209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j-cs"/>
                  <a:sym typeface="Arial"/>
                </a:rPr>
                <a:t>개인 사용자 측면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B1752E51-387D-4A9A-8CE1-B506ED786885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E34D3713-1B87-AED5-3C10-9E766038C4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26" y="2427423"/>
            <a:ext cx="1440000" cy="1440000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A182F30D-2013-4BCB-8FAA-E343BB5ECE85}"/>
              </a:ext>
            </a:extLst>
          </p:cNvPr>
          <p:cNvGrpSpPr/>
          <p:nvPr/>
        </p:nvGrpSpPr>
        <p:grpSpPr>
          <a:xfrm>
            <a:off x="4599943" y="1646091"/>
            <a:ext cx="3002665" cy="4161689"/>
            <a:chOff x="989354" y="1453051"/>
            <a:chExt cx="3002665" cy="4161689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E5F1E685-8436-427F-B992-440FCA90FAF9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DE92F5C-3407-4A1D-926D-1D7CB6288FFB}"/>
                </a:ext>
              </a:extLst>
            </p:cNvPr>
            <p:cNvSpPr txBox="1"/>
            <p:nvPr/>
          </p:nvSpPr>
          <p:spPr>
            <a:xfrm flipH="1">
              <a:off x="1444206" y="5035617"/>
              <a:ext cx="209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j-cs"/>
                  <a:sym typeface="Arial"/>
                </a:rPr>
                <a:t>연구자 측면</a:t>
              </a: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CC27E663-EF1D-4186-9145-3AFFBB30E9F6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CF67FE0-41F0-4D39-9EFE-3DBD0B9AA29F}"/>
              </a:ext>
            </a:extLst>
          </p:cNvPr>
          <p:cNvGrpSpPr/>
          <p:nvPr/>
        </p:nvGrpSpPr>
        <p:grpSpPr>
          <a:xfrm>
            <a:off x="8373092" y="1646091"/>
            <a:ext cx="3002665" cy="4161689"/>
            <a:chOff x="989354" y="1453051"/>
            <a:chExt cx="3002665" cy="4161689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17EE3430-1A2E-47B2-A04C-314FFE5D238B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67EA438-5C8B-44AA-8AC6-E58944798855}"/>
                </a:ext>
              </a:extLst>
            </p:cNvPr>
            <p:cNvSpPr txBox="1"/>
            <p:nvPr/>
          </p:nvSpPr>
          <p:spPr>
            <a:xfrm flipH="1">
              <a:off x="1153563" y="4758794"/>
              <a:ext cx="26742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j-cs"/>
                  <a:sym typeface="Arial"/>
                </a:rPr>
                <a:t>어문 저작물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j-cs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j-cs"/>
                  <a:sym typeface="Arial"/>
                </a:rPr>
                <a:t>문화 콘텐츠 생산자 측면</a:t>
              </a: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F8181C3-65EF-4C06-8767-F8278DD98B22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CF33020A-7D5B-1EA7-ABEC-B5FA69A3991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275" y="2427423"/>
            <a:ext cx="1440000" cy="144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64219DA-DBB8-579D-8072-7B0A8B536B6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423" y="2427423"/>
            <a:ext cx="1440000" cy="144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B8AFA4-C8A0-5813-EF88-13B752CBA051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j-cs"/>
                <a:sym typeface="Arial"/>
              </a:rPr>
              <a:t>Part 4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j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16BFD3-A119-6732-9A2B-36A987D72CA0}"/>
              </a:ext>
            </a:extLst>
          </p:cNvPr>
          <p:cNvSpPr txBox="1"/>
          <p:nvPr/>
        </p:nvSpPr>
        <p:spPr>
          <a:xfrm flipH="1">
            <a:off x="1005840" y="174504"/>
            <a:ext cx="5462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189536110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7F7E7FD-5B2C-4C7B-B498-C80630F33F53}"/>
              </a:ext>
            </a:extLst>
          </p:cNvPr>
          <p:cNvGrpSpPr/>
          <p:nvPr/>
        </p:nvGrpSpPr>
        <p:grpSpPr>
          <a:xfrm>
            <a:off x="1686112" y="1646091"/>
            <a:ext cx="3002665" cy="4161689"/>
            <a:chOff x="989354" y="1453051"/>
            <a:chExt cx="3002665" cy="416168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5EEF698-CD8D-4DBD-B915-DFB00393B1DE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rgbClr val="91A8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39947B7-9F0D-41A6-9B76-D0D6448A2F7A}"/>
                </a:ext>
              </a:extLst>
            </p:cNvPr>
            <p:cNvSpPr txBox="1"/>
            <p:nvPr/>
          </p:nvSpPr>
          <p:spPr>
            <a:xfrm flipH="1">
              <a:off x="1444206" y="5035617"/>
              <a:ext cx="209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j-cs"/>
                  <a:sym typeface="Arial"/>
                </a:rPr>
                <a:t>개인 사용자 측면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B1752E51-387D-4A9A-8CE1-B506ED786885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>
              <a:solidFill>
                <a:srgbClr val="91A8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E34D3713-1B87-AED5-3C10-9E766038C4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444" y="2427423"/>
            <a:ext cx="1440000" cy="1440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j-cs"/>
                <a:sym typeface="Arial"/>
              </a:rPr>
              <a:t>Part 4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j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462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기대효과</a:t>
            </a: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4DB8392A-476E-A837-D855-8579CA633B70}"/>
              </a:ext>
            </a:extLst>
          </p:cNvPr>
          <p:cNvSpPr/>
          <p:nvPr/>
        </p:nvSpPr>
        <p:spPr>
          <a:xfrm>
            <a:off x="7350131" y="1640494"/>
            <a:ext cx="1799997" cy="1080002"/>
          </a:xfrm>
          <a:custGeom>
            <a:avLst/>
            <a:gdLst>
              <a:gd name="connsiteX0" fmla="*/ 0 w 1799997"/>
              <a:gd name="connsiteY0" fmla="*/ 108000 h 1080002"/>
              <a:gd name="connsiteX1" fmla="*/ 108000 w 1799997"/>
              <a:gd name="connsiteY1" fmla="*/ 0 h 1080002"/>
              <a:gd name="connsiteX2" fmla="*/ 1691997 w 1799997"/>
              <a:gd name="connsiteY2" fmla="*/ 0 h 1080002"/>
              <a:gd name="connsiteX3" fmla="*/ 1799997 w 1799997"/>
              <a:gd name="connsiteY3" fmla="*/ 108000 h 1080002"/>
              <a:gd name="connsiteX4" fmla="*/ 1799997 w 1799997"/>
              <a:gd name="connsiteY4" fmla="*/ 972002 h 1080002"/>
              <a:gd name="connsiteX5" fmla="*/ 1691997 w 1799997"/>
              <a:gd name="connsiteY5" fmla="*/ 1080002 h 1080002"/>
              <a:gd name="connsiteX6" fmla="*/ 108000 w 1799997"/>
              <a:gd name="connsiteY6" fmla="*/ 1080002 h 1080002"/>
              <a:gd name="connsiteX7" fmla="*/ 0 w 1799997"/>
              <a:gd name="connsiteY7" fmla="*/ 972002 h 1080002"/>
              <a:gd name="connsiteX8" fmla="*/ 0 w 1799997"/>
              <a:gd name="connsiteY8" fmla="*/ 108000 h 1080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9997" h="1080002">
                <a:moveTo>
                  <a:pt x="0" y="108000"/>
                </a:moveTo>
                <a:cubicBezTo>
                  <a:pt x="0" y="48353"/>
                  <a:pt x="48353" y="0"/>
                  <a:pt x="108000" y="0"/>
                </a:cubicBezTo>
                <a:lnTo>
                  <a:pt x="1691997" y="0"/>
                </a:lnTo>
                <a:cubicBezTo>
                  <a:pt x="1751644" y="0"/>
                  <a:pt x="1799997" y="48353"/>
                  <a:pt x="1799997" y="108000"/>
                </a:cubicBezTo>
                <a:lnTo>
                  <a:pt x="1799997" y="972002"/>
                </a:lnTo>
                <a:cubicBezTo>
                  <a:pt x="1799997" y="1031649"/>
                  <a:pt x="1751644" y="1080002"/>
                  <a:pt x="1691997" y="1080002"/>
                </a:cubicBezTo>
                <a:lnTo>
                  <a:pt x="108000" y="1080002"/>
                </a:lnTo>
                <a:cubicBezTo>
                  <a:pt x="48353" y="1080002"/>
                  <a:pt x="0" y="1031649"/>
                  <a:pt x="0" y="972002"/>
                </a:cubicBezTo>
                <a:lnTo>
                  <a:pt x="0" y="108000"/>
                </a:lnTo>
                <a:close/>
              </a:path>
            </a:pathLst>
          </a:custGeom>
          <a:solidFill>
            <a:srgbClr val="024B80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882" tIns="126882" rIns="126882" bIns="126882" numCol="1" spcCol="1270" anchor="ctr" anchorCtr="0">
            <a:noAutofit/>
          </a:bodyPr>
          <a:lstStyle/>
          <a:p>
            <a:pPr marL="0" marR="0" lvl="0" indent="0" algn="ctr" defTabSz="111125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rPr>
              <a:t>신호</a:t>
            </a: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  <a:p>
            <a:pPr marL="0" marR="0" lvl="0" indent="0" algn="ctr" defTabSz="111125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rPr>
              <a:t>오늘의 글귀</a:t>
            </a: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F69F5704-E662-35EA-FA09-725AE7C8D8F5}"/>
              </a:ext>
            </a:extLst>
          </p:cNvPr>
          <p:cNvSpPr/>
          <p:nvPr/>
        </p:nvSpPr>
        <p:spPr>
          <a:xfrm rot="3600000">
            <a:off x="8548692" y="3248273"/>
            <a:ext cx="807664" cy="297610"/>
          </a:xfrm>
          <a:custGeom>
            <a:avLst/>
            <a:gdLst>
              <a:gd name="connsiteX0" fmla="*/ 0 w 807664"/>
              <a:gd name="connsiteY0" fmla="*/ 74403 h 297610"/>
              <a:gd name="connsiteX1" fmla="*/ 658859 w 807664"/>
              <a:gd name="connsiteY1" fmla="*/ 74403 h 297610"/>
              <a:gd name="connsiteX2" fmla="*/ 658859 w 807664"/>
              <a:gd name="connsiteY2" fmla="*/ 0 h 297610"/>
              <a:gd name="connsiteX3" fmla="*/ 807664 w 807664"/>
              <a:gd name="connsiteY3" fmla="*/ 148805 h 297610"/>
              <a:gd name="connsiteX4" fmla="*/ 658859 w 807664"/>
              <a:gd name="connsiteY4" fmla="*/ 297610 h 297610"/>
              <a:gd name="connsiteX5" fmla="*/ 658859 w 807664"/>
              <a:gd name="connsiteY5" fmla="*/ 223208 h 297610"/>
              <a:gd name="connsiteX6" fmla="*/ 0 w 807664"/>
              <a:gd name="connsiteY6" fmla="*/ 223208 h 297610"/>
              <a:gd name="connsiteX7" fmla="*/ 0 w 807664"/>
              <a:gd name="connsiteY7" fmla="*/ 74403 h 29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664" h="297610">
                <a:moveTo>
                  <a:pt x="0" y="74403"/>
                </a:moveTo>
                <a:lnTo>
                  <a:pt x="658859" y="74403"/>
                </a:lnTo>
                <a:lnTo>
                  <a:pt x="658859" y="0"/>
                </a:lnTo>
                <a:lnTo>
                  <a:pt x="807664" y="148805"/>
                </a:lnTo>
                <a:lnTo>
                  <a:pt x="658859" y="297610"/>
                </a:lnTo>
                <a:lnTo>
                  <a:pt x="658859" y="223208"/>
                </a:lnTo>
                <a:lnTo>
                  <a:pt x="0" y="223208"/>
                </a:lnTo>
                <a:lnTo>
                  <a:pt x="0" y="74403"/>
                </a:lnTo>
                <a:close/>
              </a:path>
            </a:pathLst>
          </a:custGeom>
          <a:solidFill>
            <a:srgbClr val="C5C2B3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282" tIns="59521" rIns="89283" bIns="59522" numCol="1" spcCol="1270" anchor="ctr" anchorCtr="0">
            <a:noAutofit/>
          </a:bodyPr>
          <a:lstStyle/>
          <a:p>
            <a:pPr marL="0" marR="0" lvl="0" indent="0" algn="ctr" defTabSz="57785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2B9D8F2C-CCB6-BA64-702D-C584F1FC3374}"/>
              </a:ext>
            </a:extLst>
          </p:cNvPr>
          <p:cNvSpPr/>
          <p:nvPr/>
        </p:nvSpPr>
        <p:spPr>
          <a:xfrm>
            <a:off x="8754920" y="4073660"/>
            <a:ext cx="1799997" cy="1080002"/>
          </a:xfrm>
          <a:custGeom>
            <a:avLst/>
            <a:gdLst>
              <a:gd name="connsiteX0" fmla="*/ 0 w 1799997"/>
              <a:gd name="connsiteY0" fmla="*/ 108000 h 1080002"/>
              <a:gd name="connsiteX1" fmla="*/ 108000 w 1799997"/>
              <a:gd name="connsiteY1" fmla="*/ 0 h 1080002"/>
              <a:gd name="connsiteX2" fmla="*/ 1691997 w 1799997"/>
              <a:gd name="connsiteY2" fmla="*/ 0 h 1080002"/>
              <a:gd name="connsiteX3" fmla="*/ 1799997 w 1799997"/>
              <a:gd name="connsiteY3" fmla="*/ 108000 h 1080002"/>
              <a:gd name="connsiteX4" fmla="*/ 1799997 w 1799997"/>
              <a:gd name="connsiteY4" fmla="*/ 972002 h 1080002"/>
              <a:gd name="connsiteX5" fmla="*/ 1691997 w 1799997"/>
              <a:gd name="connsiteY5" fmla="*/ 1080002 h 1080002"/>
              <a:gd name="connsiteX6" fmla="*/ 108000 w 1799997"/>
              <a:gd name="connsiteY6" fmla="*/ 1080002 h 1080002"/>
              <a:gd name="connsiteX7" fmla="*/ 0 w 1799997"/>
              <a:gd name="connsiteY7" fmla="*/ 972002 h 1080002"/>
              <a:gd name="connsiteX8" fmla="*/ 0 w 1799997"/>
              <a:gd name="connsiteY8" fmla="*/ 108000 h 1080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9997" h="1080002">
                <a:moveTo>
                  <a:pt x="0" y="108000"/>
                </a:moveTo>
                <a:cubicBezTo>
                  <a:pt x="0" y="48353"/>
                  <a:pt x="48353" y="0"/>
                  <a:pt x="108000" y="0"/>
                </a:cubicBezTo>
                <a:lnTo>
                  <a:pt x="1691997" y="0"/>
                </a:lnTo>
                <a:cubicBezTo>
                  <a:pt x="1751644" y="0"/>
                  <a:pt x="1799997" y="48353"/>
                  <a:pt x="1799997" y="108000"/>
                </a:cubicBezTo>
                <a:lnTo>
                  <a:pt x="1799997" y="972002"/>
                </a:lnTo>
                <a:cubicBezTo>
                  <a:pt x="1799997" y="1031649"/>
                  <a:pt x="1751644" y="1080002"/>
                  <a:pt x="1691997" y="1080002"/>
                </a:cubicBezTo>
                <a:lnTo>
                  <a:pt x="108000" y="1080002"/>
                </a:lnTo>
                <a:cubicBezTo>
                  <a:pt x="48353" y="1080002"/>
                  <a:pt x="0" y="1031649"/>
                  <a:pt x="0" y="972002"/>
                </a:cubicBezTo>
                <a:lnTo>
                  <a:pt x="0" y="108000"/>
                </a:lnTo>
                <a:close/>
              </a:path>
            </a:pathLst>
          </a:custGeom>
          <a:solidFill>
            <a:srgbClr val="024B80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882" tIns="126882" rIns="126882" bIns="126882" numCol="1" spcCol="1270" anchor="ctr" anchorCtr="0">
            <a:noAutofit/>
          </a:bodyPr>
          <a:lstStyle/>
          <a:p>
            <a:pPr marL="0" marR="0" lvl="0" indent="0" algn="ctr" defTabSz="111125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rPr>
              <a:t>반복 행동</a:t>
            </a: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  <a:p>
            <a:pPr marL="0" marR="0" lvl="0" indent="0" algn="ctr" defTabSz="111125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rPr>
              <a:t>글귀 쓰기</a:t>
            </a: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6C9F5289-59B3-E9E3-BEEF-F8530258A2A2}"/>
              </a:ext>
            </a:extLst>
          </p:cNvPr>
          <p:cNvSpPr/>
          <p:nvPr/>
        </p:nvSpPr>
        <p:spPr>
          <a:xfrm>
            <a:off x="7846297" y="4464855"/>
            <a:ext cx="807665" cy="297611"/>
          </a:xfrm>
          <a:custGeom>
            <a:avLst/>
            <a:gdLst>
              <a:gd name="connsiteX0" fmla="*/ 0 w 807664"/>
              <a:gd name="connsiteY0" fmla="*/ 74403 h 297610"/>
              <a:gd name="connsiteX1" fmla="*/ 658859 w 807664"/>
              <a:gd name="connsiteY1" fmla="*/ 74403 h 297610"/>
              <a:gd name="connsiteX2" fmla="*/ 658859 w 807664"/>
              <a:gd name="connsiteY2" fmla="*/ 0 h 297610"/>
              <a:gd name="connsiteX3" fmla="*/ 807664 w 807664"/>
              <a:gd name="connsiteY3" fmla="*/ 148805 h 297610"/>
              <a:gd name="connsiteX4" fmla="*/ 658859 w 807664"/>
              <a:gd name="connsiteY4" fmla="*/ 297610 h 297610"/>
              <a:gd name="connsiteX5" fmla="*/ 658859 w 807664"/>
              <a:gd name="connsiteY5" fmla="*/ 223208 h 297610"/>
              <a:gd name="connsiteX6" fmla="*/ 0 w 807664"/>
              <a:gd name="connsiteY6" fmla="*/ 223208 h 297610"/>
              <a:gd name="connsiteX7" fmla="*/ 0 w 807664"/>
              <a:gd name="connsiteY7" fmla="*/ 74403 h 29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664" h="297610">
                <a:moveTo>
                  <a:pt x="807664" y="223207"/>
                </a:moveTo>
                <a:lnTo>
                  <a:pt x="148805" y="223207"/>
                </a:lnTo>
                <a:lnTo>
                  <a:pt x="148805" y="297609"/>
                </a:lnTo>
                <a:lnTo>
                  <a:pt x="0" y="148805"/>
                </a:lnTo>
                <a:lnTo>
                  <a:pt x="148805" y="1"/>
                </a:lnTo>
                <a:lnTo>
                  <a:pt x="148805" y="74402"/>
                </a:lnTo>
                <a:lnTo>
                  <a:pt x="807664" y="74403"/>
                </a:lnTo>
                <a:lnTo>
                  <a:pt x="807664" y="223207"/>
                </a:lnTo>
                <a:close/>
              </a:path>
            </a:pathLst>
          </a:custGeom>
          <a:solidFill>
            <a:srgbClr val="C5C2B3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283" tIns="59523" rIns="89284" bIns="59522" numCol="1" spcCol="1270" anchor="ctr" anchorCtr="0">
            <a:noAutofit/>
          </a:bodyPr>
          <a:lstStyle/>
          <a:p>
            <a:pPr marL="0" marR="0" lvl="0" indent="0" algn="ctr" defTabSz="57785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37F8638E-85DC-4EB3-07CE-2A790F859759}"/>
              </a:ext>
            </a:extLst>
          </p:cNvPr>
          <p:cNvSpPr/>
          <p:nvPr/>
        </p:nvSpPr>
        <p:spPr>
          <a:xfrm>
            <a:off x="5945342" y="4073660"/>
            <a:ext cx="1799997" cy="1080002"/>
          </a:xfrm>
          <a:custGeom>
            <a:avLst/>
            <a:gdLst>
              <a:gd name="connsiteX0" fmla="*/ 0 w 1799997"/>
              <a:gd name="connsiteY0" fmla="*/ 108000 h 1080002"/>
              <a:gd name="connsiteX1" fmla="*/ 108000 w 1799997"/>
              <a:gd name="connsiteY1" fmla="*/ 0 h 1080002"/>
              <a:gd name="connsiteX2" fmla="*/ 1691997 w 1799997"/>
              <a:gd name="connsiteY2" fmla="*/ 0 h 1080002"/>
              <a:gd name="connsiteX3" fmla="*/ 1799997 w 1799997"/>
              <a:gd name="connsiteY3" fmla="*/ 108000 h 1080002"/>
              <a:gd name="connsiteX4" fmla="*/ 1799997 w 1799997"/>
              <a:gd name="connsiteY4" fmla="*/ 972002 h 1080002"/>
              <a:gd name="connsiteX5" fmla="*/ 1691997 w 1799997"/>
              <a:gd name="connsiteY5" fmla="*/ 1080002 h 1080002"/>
              <a:gd name="connsiteX6" fmla="*/ 108000 w 1799997"/>
              <a:gd name="connsiteY6" fmla="*/ 1080002 h 1080002"/>
              <a:gd name="connsiteX7" fmla="*/ 0 w 1799997"/>
              <a:gd name="connsiteY7" fmla="*/ 972002 h 1080002"/>
              <a:gd name="connsiteX8" fmla="*/ 0 w 1799997"/>
              <a:gd name="connsiteY8" fmla="*/ 108000 h 1080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9997" h="1080002">
                <a:moveTo>
                  <a:pt x="0" y="108000"/>
                </a:moveTo>
                <a:cubicBezTo>
                  <a:pt x="0" y="48353"/>
                  <a:pt x="48353" y="0"/>
                  <a:pt x="108000" y="0"/>
                </a:cubicBezTo>
                <a:lnTo>
                  <a:pt x="1691997" y="0"/>
                </a:lnTo>
                <a:cubicBezTo>
                  <a:pt x="1751644" y="0"/>
                  <a:pt x="1799997" y="48353"/>
                  <a:pt x="1799997" y="108000"/>
                </a:cubicBezTo>
                <a:lnTo>
                  <a:pt x="1799997" y="972002"/>
                </a:lnTo>
                <a:cubicBezTo>
                  <a:pt x="1799997" y="1031649"/>
                  <a:pt x="1751644" y="1080002"/>
                  <a:pt x="1691997" y="1080002"/>
                </a:cubicBezTo>
                <a:lnTo>
                  <a:pt x="108000" y="1080002"/>
                </a:lnTo>
                <a:cubicBezTo>
                  <a:pt x="48353" y="1080002"/>
                  <a:pt x="0" y="1031649"/>
                  <a:pt x="0" y="972002"/>
                </a:cubicBezTo>
                <a:lnTo>
                  <a:pt x="0" y="108000"/>
                </a:lnTo>
                <a:close/>
              </a:path>
            </a:pathLst>
          </a:custGeom>
          <a:solidFill>
            <a:srgbClr val="024B80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6882" tIns="126882" rIns="126882" bIns="126882" numCol="1" spcCol="1270" anchor="ctr" anchorCtr="0">
            <a:noAutofit/>
          </a:bodyPr>
          <a:lstStyle/>
          <a:p>
            <a:pPr marL="0" marR="0" lvl="0" indent="0" algn="ctr" defTabSz="111125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rPr>
              <a:t>보상</a:t>
            </a: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  <a:p>
            <a:pPr marL="0" marR="0" lvl="0" indent="0" algn="ctr" defTabSz="111125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rPr>
              <a:t>분석과 시각화</a:t>
            </a: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42CE2F49-91DF-E776-C3F2-7BF24AD95293}"/>
              </a:ext>
            </a:extLst>
          </p:cNvPr>
          <p:cNvSpPr/>
          <p:nvPr/>
        </p:nvSpPr>
        <p:spPr>
          <a:xfrm rot="18000000">
            <a:off x="7143902" y="3248273"/>
            <a:ext cx="807664" cy="297610"/>
          </a:xfrm>
          <a:custGeom>
            <a:avLst/>
            <a:gdLst>
              <a:gd name="connsiteX0" fmla="*/ 0 w 807664"/>
              <a:gd name="connsiteY0" fmla="*/ 74403 h 297610"/>
              <a:gd name="connsiteX1" fmla="*/ 658859 w 807664"/>
              <a:gd name="connsiteY1" fmla="*/ 74403 h 297610"/>
              <a:gd name="connsiteX2" fmla="*/ 658859 w 807664"/>
              <a:gd name="connsiteY2" fmla="*/ 0 h 297610"/>
              <a:gd name="connsiteX3" fmla="*/ 807664 w 807664"/>
              <a:gd name="connsiteY3" fmla="*/ 148805 h 297610"/>
              <a:gd name="connsiteX4" fmla="*/ 658859 w 807664"/>
              <a:gd name="connsiteY4" fmla="*/ 297610 h 297610"/>
              <a:gd name="connsiteX5" fmla="*/ 658859 w 807664"/>
              <a:gd name="connsiteY5" fmla="*/ 223208 h 297610"/>
              <a:gd name="connsiteX6" fmla="*/ 0 w 807664"/>
              <a:gd name="connsiteY6" fmla="*/ 223208 h 297610"/>
              <a:gd name="connsiteX7" fmla="*/ 0 w 807664"/>
              <a:gd name="connsiteY7" fmla="*/ 74403 h 29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664" h="297610">
                <a:moveTo>
                  <a:pt x="0" y="74403"/>
                </a:moveTo>
                <a:lnTo>
                  <a:pt x="658859" y="74403"/>
                </a:lnTo>
                <a:lnTo>
                  <a:pt x="658859" y="0"/>
                </a:lnTo>
                <a:lnTo>
                  <a:pt x="807664" y="148805"/>
                </a:lnTo>
                <a:lnTo>
                  <a:pt x="658859" y="297610"/>
                </a:lnTo>
                <a:lnTo>
                  <a:pt x="658859" y="223208"/>
                </a:lnTo>
                <a:lnTo>
                  <a:pt x="0" y="223208"/>
                </a:lnTo>
                <a:lnTo>
                  <a:pt x="0" y="74403"/>
                </a:lnTo>
                <a:close/>
              </a:path>
            </a:pathLst>
          </a:custGeom>
          <a:solidFill>
            <a:srgbClr val="C5C2B3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283" tIns="59522" rIns="89282" bIns="59522" numCol="1" spcCol="1270" anchor="ctr" anchorCtr="0">
            <a:noAutofit/>
          </a:bodyPr>
          <a:lstStyle/>
          <a:p>
            <a:pPr marL="0" marR="0" lvl="0" indent="0" algn="ctr" defTabSz="57785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37D99C-51A9-7E0B-8793-B97B6532FE05}"/>
              </a:ext>
            </a:extLst>
          </p:cNvPr>
          <p:cNvSpPr txBox="1"/>
          <p:nvPr/>
        </p:nvSpPr>
        <p:spPr>
          <a:xfrm>
            <a:off x="5705050" y="5461960"/>
            <a:ext cx="509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  <a:sym typeface="Arial"/>
              </a:rPr>
              <a:t>‘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  <a:sym typeface="Arial"/>
              </a:rPr>
              <a:t>습관의 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  <a:sym typeface="Arial"/>
              </a:rPr>
              <a:t>‘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  <a:sym typeface="Arial"/>
              </a:rPr>
              <a:t>저자 찰스 두히그의 습관 형성 과정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93208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7F7E7FD-5B2C-4C7B-B498-C80630F33F53}"/>
              </a:ext>
            </a:extLst>
          </p:cNvPr>
          <p:cNvGrpSpPr/>
          <p:nvPr/>
        </p:nvGrpSpPr>
        <p:grpSpPr>
          <a:xfrm>
            <a:off x="1686112" y="1646091"/>
            <a:ext cx="3002665" cy="4161689"/>
            <a:chOff x="989354" y="1453051"/>
            <a:chExt cx="3002665" cy="416168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5EEF698-CD8D-4DBD-B915-DFB00393B1DE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rgbClr val="91A8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39947B7-9F0D-41A6-9B76-D0D6448A2F7A}"/>
                </a:ext>
              </a:extLst>
            </p:cNvPr>
            <p:cNvSpPr txBox="1"/>
            <p:nvPr/>
          </p:nvSpPr>
          <p:spPr>
            <a:xfrm flipH="1">
              <a:off x="1444206" y="5035617"/>
              <a:ext cx="209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j-cs"/>
                  <a:sym typeface="Arial"/>
                </a:rPr>
                <a:t>개인 사용자 측면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B1752E51-387D-4A9A-8CE1-B506ED786885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>
              <a:solidFill>
                <a:srgbClr val="91A8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E34D3713-1B87-AED5-3C10-9E766038C4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444" y="2427423"/>
            <a:ext cx="1440000" cy="1440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607C123-B663-1DDC-27C6-2D230CA07470}"/>
              </a:ext>
            </a:extLst>
          </p:cNvPr>
          <p:cNvSpPr/>
          <p:nvPr/>
        </p:nvSpPr>
        <p:spPr>
          <a:xfrm>
            <a:off x="7076001" y="2208415"/>
            <a:ext cx="2880000" cy="720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rPr>
              <a:t>심리 이해 및 안정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31D04F1-7706-2279-4F2A-A2FE6B57070A}"/>
              </a:ext>
            </a:extLst>
          </p:cNvPr>
          <p:cNvSpPr/>
          <p:nvPr/>
        </p:nvSpPr>
        <p:spPr>
          <a:xfrm>
            <a:off x="7076001" y="3217085"/>
            <a:ext cx="2880000" cy="720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rPr>
              <a:t>꾸준한 습관 형성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99E1D7F-6E7D-8886-8BCF-385F446A1D9A}"/>
              </a:ext>
            </a:extLst>
          </p:cNvPr>
          <p:cNvSpPr/>
          <p:nvPr/>
        </p:nvSpPr>
        <p:spPr>
          <a:xfrm>
            <a:off x="7076001" y="4225755"/>
            <a:ext cx="2880000" cy="720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rPr>
              <a:t>문해력 향상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B23A4D9-A4E8-6F5F-2E4D-3001E7F4D80B}"/>
              </a:ext>
            </a:extLst>
          </p:cNvPr>
          <p:cNvSpPr/>
          <p:nvPr/>
        </p:nvSpPr>
        <p:spPr>
          <a:xfrm>
            <a:off x="6108306" y="2208415"/>
            <a:ext cx="720000" cy="720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  <a:sym typeface="Arial"/>
              </a:rPr>
              <a:t>1</a:t>
            </a:r>
            <a:endParaRPr kumimoji="0" lang="ko-KR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+mn-cs"/>
              <a:sym typeface="Arial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1C54264-5AFB-D37E-6968-497A63F29A07}"/>
              </a:ext>
            </a:extLst>
          </p:cNvPr>
          <p:cNvSpPr/>
          <p:nvPr/>
        </p:nvSpPr>
        <p:spPr>
          <a:xfrm>
            <a:off x="6108306" y="3217085"/>
            <a:ext cx="720000" cy="720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  <a:sym typeface="Arial"/>
              </a:rPr>
              <a:t>2</a:t>
            </a:r>
            <a:endParaRPr kumimoji="0" lang="ko-KR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+mn-cs"/>
              <a:sym typeface="Arial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9885292-9D0F-9FA0-F501-5CDF47432972}"/>
              </a:ext>
            </a:extLst>
          </p:cNvPr>
          <p:cNvSpPr/>
          <p:nvPr/>
        </p:nvSpPr>
        <p:spPr>
          <a:xfrm>
            <a:off x="6108306" y="4225755"/>
            <a:ext cx="720000" cy="720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  <a:sym typeface="Arial"/>
              </a:rPr>
              <a:t>3</a:t>
            </a:r>
            <a:endParaRPr kumimoji="0" lang="ko-KR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+mn-cs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4252AE-6C54-B163-B88A-B5260B7AC71B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j-cs"/>
                <a:sym typeface="Arial"/>
              </a:rPr>
              <a:t>Part 4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j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61E2CA-4A02-CF81-3B68-B7DD35C51772}"/>
              </a:ext>
            </a:extLst>
          </p:cNvPr>
          <p:cNvSpPr txBox="1"/>
          <p:nvPr/>
        </p:nvSpPr>
        <p:spPr>
          <a:xfrm flipH="1">
            <a:off x="1005840" y="174504"/>
            <a:ext cx="5462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45330849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7F7E7FD-5B2C-4C7B-B498-C80630F33F53}"/>
              </a:ext>
            </a:extLst>
          </p:cNvPr>
          <p:cNvGrpSpPr/>
          <p:nvPr/>
        </p:nvGrpSpPr>
        <p:grpSpPr>
          <a:xfrm>
            <a:off x="1686112" y="1646091"/>
            <a:ext cx="3002665" cy="4161689"/>
            <a:chOff x="989354" y="1453051"/>
            <a:chExt cx="3002665" cy="416168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5EEF698-CD8D-4DBD-B915-DFB00393B1DE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rgbClr val="91A8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39947B7-9F0D-41A6-9B76-D0D6448A2F7A}"/>
                </a:ext>
              </a:extLst>
            </p:cNvPr>
            <p:cNvSpPr txBox="1"/>
            <p:nvPr/>
          </p:nvSpPr>
          <p:spPr>
            <a:xfrm flipH="1">
              <a:off x="1444206" y="5035617"/>
              <a:ext cx="209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j-cs"/>
                  <a:sym typeface="Arial"/>
                </a:rPr>
                <a:t>연구자 측면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B1752E51-387D-4A9A-8CE1-B506ED786885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>
              <a:solidFill>
                <a:srgbClr val="91A8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ACFB7FAF-466F-A663-BB14-DC55A379AFC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444" y="2427423"/>
            <a:ext cx="1440000" cy="1440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607C123-B663-1DDC-27C6-2D230CA07470}"/>
              </a:ext>
            </a:extLst>
          </p:cNvPr>
          <p:cNvSpPr/>
          <p:nvPr/>
        </p:nvSpPr>
        <p:spPr>
          <a:xfrm>
            <a:off x="7076001" y="2594010"/>
            <a:ext cx="3240000" cy="720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rPr>
              <a:t>필적감정 시스템 자동화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31D04F1-7706-2279-4F2A-A2FE6B57070A}"/>
              </a:ext>
            </a:extLst>
          </p:cNvPr>
          <p:cNvSpPr/>
          <p:nvPr/>
        </p:nvSpPr>
        <p:spPr>
          <a:xfrm>
            <a:off x="7076001" y="3602680"/>
            <a:ext cx="3240000" cy="720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rPr>
              <a:t>한글 글씨체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rPr>
              <a:t>-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rPr>
              <a:t>특성 관계 연구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B23A4D9-A4E8-6F5F-2E4D-3001E7F4D80B}"/>
              </a:ext>
            </a:extLst>
          </p:cNvPr>
          <p:cNvSpPr/>
          <p:nvPr/>
        </p:nvSpPr>
        <p:spPr>
          <a:xfrm>
            <a:off x="6108306" y="2594010"/>
            <a:ext cx="720000" cy="720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  <a:sym typeface="Arial"/>
              </a:rPr>
              <a:t>1</a:t>
            </a:r>
            <a:endParaRPr kumimoji="0" lang="ko-KR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+mn-cs"/>
              <a:sym typeface="Arial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1C54264-5AFB-D37E-6968-497A63F29A07}"/>
              </a:ext>
            </a:extLst>
          </p:cNvPr>
          <p:cNvSpPr/>
          <p:nvPr/>
        </p:nvSpPr>
        <p:spPr>
          <a:xfrm>
            <a:off x="6108306" y="3602680"/>
            <a:ext cx="720000" cy="720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  <a:sym typeface="Arial"/>
              </a:rPr>
              <a:t>2</a:t>
            </a:r>
            <a:endParaRPr kumimoji="0" lang="ko-KR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+mn-cs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DE320E-7ACC-714E-6BE4-8C7FAA27728A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j-cs"/>
                <a:sym typeface="Arial"/>
              </a:rPr>
              <a:t>Part 4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j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53ADE4-3E2F-0650-C0AC-B05C565F10A1}"/>
              </a:ext>
            </a:extLst>
          </p:cNvPr>
          <p:cNvSpPr txBox="1"/>
          <p:nvPr/>
        </p:nvSpPr>
        <p:spPr>
          <a:xfrm flipH="1">
            <a:off x="1005840" y="174504"/>
            <a:ext cx="5462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131533726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254C5B8-9E64-246C-C53F-F2EC9CC1A9CA}"/>
              </a:ext>
            </a:extLst>
          </p:cNvPr>
          <p:cNvSpPr/>
          <p:nvPr/>
        </p:nvSpPr>
        <p:spPr>
          <a:xfrm>
            <a:off x="7076001" y="2594010"/>
            <a:ext cx="3600000" cy="720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rPr>
              <a:t>어문 저작물에 관한 관심 증대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9238125-CE1E-132D-4C07-62FEFE41FE93}"/>
              </a:ext>
            </a:extLst>
          </p:cNvPr>
          <p:cNvSpPr/>
          <p:nvPr/>
        </p:nvSpPr>
        <p:spPr>
          <a:xfrm>
            <a:off x="7076001" y="3602680"/>
            <a:ext cx="3600000" cy="720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rPr>
              <a:t>다양한 어문 저작물 성장 발판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FE921A7-36C8-3172-CDD8-3B39725D55B5}"/>
              </a:ext>
            </a:extLst>
          </p:cNvPr>
          <p:cNvSpPr/>
          <p:nvPr/>
        </p:nvSpPr>
        <p:spPr>
          <a:xfrm>
            <a:off x="6108306" y="2594010"/>
            <a:ext cx="720000" cy="720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  <a:sym typeface="Arial"/>
              </a:rPr>
              <a:t>1</a:t>
            </a:r>
            <a:endParaRPr kumimoji="0" lang="ko-KR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+mn-cs"/>
              <a:sym typeface="Arial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701108E-8E9B-4D81-50D9-1DE809E43F55}"/>
              </a:ext>
            </a:extLst>
          </p:cNvPr>
          <p:cNvSpPr/>
          <p:nvPr/>
        </p:nvSpPr>
        <p:spPr>
          <a:xfrm>
            <a:off x="6108306" y="3602680"/>
            <a:ext cx="720000" cy="720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  <a:sym typeface="Arial"/>
              </a:rPr>
              <a:t>2</a:t>
            </a:r>
            <a:endParaRPr kumimoji="0" lang="ko-KR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+mn-cs"/>
              <a:sym typeface="Arial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8DC0E35-913E-A30D-928E-2F1341205272}"/>
              </a:ext>
            </a:extLst>
          </p:cNvPr>
          <p:cNvGrpSpPr/>
          <p:nvPr/>
        </p:nvGrpSpPr>
        <p:grpSpPr>
          <a:xfrm>
            <a:off x="1686112" y="1646091"/>
            <a:ext cx="3002665" cy="4161689"/>
            <a:chOff x="989354" y="1453051"/>
            <a:chExt cx="3002665" cy="4161689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4782AE0-39B2-A5DC-5FF3-6CFED4B89C64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rgbClr val="91A8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D858AC-0903-D09E-D738-6E04588477FC}"/>
                </a:ext>
              </a:extLst>
            </p:cNvPr>
            <p:cNvSpPr txBox="1"/>
            <p:nvPr/>
          </p:nvSpPr>
          <p:spPr>
            <a:xfrm flipH="1">
              <a:off x="1153563" y="4758794"/>
              <a:ext cx="26742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j-cs"/>
                  <a:sym typeface="Arial"/>
                </a:rPr>
                <a:t>어문 저작물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j-cs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j-cs"/>
                  <a:sym typeface="Arial"/>
                </a:rPr>
                <a:t>문화 콘텐츠 생산자 측면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464591A-F392-6B7E-CC64-B3AD79414A5C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>
              <a:solidFill>
                <a:srgbClr val="91A8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9375A877-2028-55DB-E8B9-386F44395F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443" y="2427423"/>
            <a:ext cx="1440000" cy="1440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2DE320E-7ACC-714E-6BE4-8C7FAA27728A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j-cs"/>
                <a:sym typeface="Arial"/>
              </a:rPr>
              <a:t>Part 4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j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53ADE4-3E2F-0650-C0AC-B05C565F10A1}"/>
              </a:ext>
            </a:extLst>
          </p:cNvPr>
          <p:cNvSpPr txBox="1"/>
          <p:nvPr/>
        </p:nvSpPr>
        <p:spPr>
          <a:xfrm flipH="1">
            <a:off x="1005840" y="174504"/>
            <a:ext cx="5462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378883964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타원 57">
            <a:extLst>
              <a:ext uri="{FF2B5EF4-FFF2-40B4-BE49-F238E27FC236}">
                <a16:creationId xmlns:a16="http://schemas.microsoft.com/office/drawing/2014/main" id="{E5F1E685-8436-427F-B992-440FCA90FAF9}"/>
              </a:ext>
            </a:extLst>
          </p:cNvPr>
          <p:cNvSpPr/>
          <p:nvPr/>
        </p:nvSpPr>
        <p:spPr>
          <a:xfrm>
            <a:off x="4599943" y="1408588"/>
            <a:ext cx="3002665" cy="30026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DE92F5C-3407-4A1D-926D-1D7CB6288FFB}"/>
              </a:ext>
            </a:extLst>
          </p:cNvPr>
          <p:cNvSpPr txBox="1"/>
          <p:nvPr/>
        </p:nvSpPr>
        <p:spPr>
          <a:xfrm flipH="1">
            <a:off x="5054795" y="4543984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j-cs"/>
                <a:sym typeface="Arial"/>
              </a:rPr>
              <a:t>범죄 수사학 분야</a:t>
            </a: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CC27E663-EF1D-4186-9145-3AFFBB30E9F6}"/>
              </a:ext>
            </a:extLst>
          </p:cNvPr>
          <p:cNvCxnSpPr/>
          <p:nvPr/>
        </p:nvCxnSpPr>
        <p:spPr>
          <a:xfrm>
            <a:off x="5734245" y="5130892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그래픽, 폰트, 상징, 그래픽 디자인이(가) 표시된 사진&#10;&#10;자동 생성된 설명">
            <a:extLst>
              <a:ext uri="{FF2B5EF4-FFF2-40B4-BE49-F238E27FC236}">
                <a16:creationId xmlns:a16="http://schemas.microsoft.com/office/drawing/2014/main" id="{FADE002C-6EAC-37E2-B2E8-F6533A4E72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275" y="2189920"/>
            <a:ext cx="1440000" cy="1440000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75EEF698-CD8D-4DBD-B915-DFB00393B1DE}"/>
              </a:ext>
            </a:extLst>
          </p:cNvPr>
          <p:cNvSpPr/>
          <p:nvPr/>
        </p:nvSpPr>
        <p:spPr>
          <a:xfrm>
            <a:off x="826794" y="1408588"/>
            <a:ext cx="3002665" cy="30026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39947B7-9F0D-41A6-9B76-D0D6448A2F7A}"/>
              </a:ext>
            </a:extLst>
          </p:cNvPr>
          <p:cNvSpPr txBox="1"/>
          <p:nvPr/>
        </p:nvSpPr>
        <p:spPr>
          <a:xfrm flipH="1">
            <a:off x="1281646" y="4543984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j-cs"/>
                <a:sym typeface="Arial"/>
              </a:rPr>
              <a:t>상담 및 교육 분야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B1752E51-387D-4A9A-8CE1-B506ED786885}"/>
              </a:ext>
            </a:extLst>
          </p:cNvPr>
          <p:cNvCxnSpPr>
            <a:cxnSpLocks/>
          </p:cNvCxnSpPr>
          <p:nvPr/>
        </p:nvCxnSpPr>
        <p:spPr>
          <a:xfrm>
            <a:off x="1961096" y="5130892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>
            <a:extLst>
              <a:ext uri="{FF2B5EF4-FFF2-40B4-BE49-F238E27FC236}">
                <a16:creationId xmlns:a16="http://schemas.microsoft.com/office/drawing/2014/main" id="{17EE3430-1A2E-47B2-A04C-314FFE5D238B}"/>
              </a:ext>
            </a:extLst>
          </p:cNvPr>
          <p:cNvSpPr/>
          <p:nvPr/>
        </p:nvSpPr>
        <p:spPr>
          <a:xfrm>
            <a:off x="8373092" y="1408588"/>
            <a:ext cx="3002665" cy="30026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67EA438-5C8B-44AA-8AC6-E58944798855}"/>
              </a:ext>
            </a:extLst>
          </p:cNvPr>
          <p:cNvSpPr txBox="1"/>
          <p:nvPr/>
        </p:nvSpPr>
        <p:spPr>
          <a:xfrm flipH="1">
            <a:off x="8537301" y="4543984"/>
            <a:ext cx="2674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j-cs"/>
                <a:sym typeface="Arial"/>
              </a:rPr>
              <a:t>기업 마케팅 분야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6F8181C3-65EF-4C06-8767-F8278DD98B22}"/>
              </a:ext>
            </a:extLst>
          </p:cNvPr>
          <p:cNvCxnSpPr/>
          <p:nvPr/>
        </p:nvCxnSpPr>
        <p:spPr>
          <a:xfrm>
            <a:off x="9507394" y="5130892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CA9AA7D-B775-F2B6-E53B-B86F87109017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j-cs"/>
                <a:sym typeface="Arial"/>
              </a:rPr>
              <a:t>Part 4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j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9F1679-5BC1-D631-B558-77BA7BF1FC98}"/>
              </a:ext>
            </a:extLst>
          </p:cNvPr>
          <p:cNvSpPr txBox="1"/>
          <p:nvPr/>
        </p:nvSpPr>
        <p:spPr>
          <a:xfrm flipH="1">
            <a:off x="1005840" y="174504"/>
            <a:ext cx="5462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활용분야</a:t>
            </a:r>
          </a:p>
        </p:txBody>
      </p:sp>
      <p:pic>
        <p:nvPicPr>
          <p:cNvPr id="10" name="그림 9" descr="폰트, 그래픽, 상징, 디자인이(가) 표시된 사진&#10;&#10;자동 생성된 설명">
            <a:extLst>
              <a:ext uri="{FF2B5EF4-FFF2-40B4-BE49-F238E27FC236}">
                <a16:creationId xmlns:a16="http://schemas.microsoft.com/office/drawing/2014/main" id="{52F08FFE-62F4-AFFC-EFD5-96A0E089C3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26" y="2189920"/>
            <a:ext cx="1440000" cy="1440000"/>
          </a:xfrm>
          <a:prstGeom prst="rect">
            <a:avLst/>
          </a:prstGeom>
        </p:spPr>
      </p:pic>
      <p:pic>
        <p:nvPicPr>
          <p:cNvPr id="13" name="그림 12" descr="폰트, 그래픽, 원, 상징이(가) 표시된 사진&#10;&#10;자동 생성된 설명">
            <a:extLst>
              <a:ext uri="{FF2B5EF4-FFF2-40B4-BE49-F238E27FC236}">
                <a16:creationId xmlns:a16="http://schemas.microsoft.com/office/drawing/2014/main" id="{BE5D0D1F-7B93-791B-5916-BA49D028A4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424" y="2189920"/>
            <a:ext cx="1440000" cy="144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842832-DA24-D646-DA3F-FF6051A6B1A4}"/>
              </a:ext>
            </a:extLst>
          </p:cNvPr>
          <p:cNvSpPr txBox="1"/>
          <p:nvPr/>
        </p:nvSpPr>
        <p:spPr>
          <a:xfrm flipH="1">
            <a:off x="320751" y="5335220"/>
            <a:ext cx="4014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j-cs"/>
                <a:sym typeface="Arial"/>
              </a:rPr>
              <a:t>내담자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j-cs"/>
                <a:sym typeface="Arial"/>
              </a:rPr>
              <a:t> 초기 자료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j-cs"/>
              <a:sym typeface="Arial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j-cs"/>
                <a:sym typeface="Arial"/>
              </a:rPr>
              <a:t>성장기 문해력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j-cs"/>
                <a:sym typeface="Arial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j-cs"/>
                <a:sym typeface="Arial"/>
              </a:rPr>
              <a:t>메타인지 강화 교육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BEC17D-9AEC-241E-F6BF-B2128B99AEA2}"/>
              </a:ext>
            </a:extLst>
          </p:cNvPr>
          <p:cNvSpPr txBox="1"/>
          <p:nvPr/>
        </p:nvSpPr>
        <p:spPr>
          <a:xfrm flipH="1">
            <a:off x="4599943" y="5335220"/>
            <a:ext cx="3002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j-cs"/>
                <a:sym typeface="Arial"/>
              </a:rPr>
              <a:t>기존 경험적 필적감정의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j-cs"/>
              <a:sym typeface="Arial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j-cs"/>
                <a:sym typeface="Arial"/>
              </a:rPr>
              <a:t>소요시간 단축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A877FD-807F-A1B7-E1F9-5800022A78EF}"/>
              </a:ext>
            </a:extLst>
          </p:cNvPr>
          <p:cNvSpPr txBox="1"/>
          <p:nvPr/>
        </p:nvSpPr>
        <p:spPr>
          <a:xfrm flipH="1">
            <a:off x="8373092" y="5335220"/>
            <a:ext cx="3002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j-cs"/>
                <a:sym typeface="Arial"/>
              </a:rPr>
              <a:t>국내 고객 대상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j-cs"/>
              <a:sym typeface="Arial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j-cs"/>
                <a:sym typeface="Arial"/>
              </a:rPr>
              <a:t>사용자 반응형 개인화 서비스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357619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178C71-EBB6-426E-B226-10A189FBC989}"/>
              </a:ext>
            </a:extLst>
          </p:cNvPr>
          <p:cNvSpPr txBox="1"/>
          <p:nvPr/>
        </p:nvSpPr>
        <p:spPr>
          <a:xfrm>
            <a:off x="1839066" y="2713420"/>
            <a:ext cx="8513869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소서특필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"/>
              <a:cs typeface="+mj-cs"/>
              <a:sym typeface="Arial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"/>
              <a:cs typeface="+mj-cs"/>
              <a:sym typeface="Arial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"/>
                <a:cs typeface="+mj-cs"/>
                <a:sym typeface="Arial"/>
              </a:rPr>
              <a:t>길지 않은 문장들이 모여 큰 변화를 가져온다</a:t>
            </a:r>
          </a:p>
        </p:txBody>
      </p:sp>
    </p:spTree>
    <p:extLst>
      <p:ext uri="{BB962C8B-B14F-4D97-AF65-F5344CB8AC3E}">
        <p14:creationId xmlns:p14="http://schemas.microsoft.com/office/powerpoint/2010/main" val="4281529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1AE9BD-5D6D-4A04-89D5-318AEE67D3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4C30765-24EE-FC69-708F-EC037CA97760}"/>
              </a:ext>
            </a:extLst>
          </p:cNvPr>
          <p:cNvSpPr/>
          <p:nvPr/>
        </p:nvSpPr>
        <p:spPr>
          <a:xfrm>
            <a:off x="2292921" y="2872001"/>
            <a:ext cx="7606157" cy="11139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58AA6A-1AD6-07D9-B1C9-F5250796C7C1}"/>
              </a:ext>
            </a:extLst>
          </p:cNvPr>
          <p:cNvSpPr txBox="1"/>
          <p:nvPr/>
        </p:nvSpPr>
        <p:spPr>
          <a:xfrm>
            <a:off x="2759200" y="3013501"/>
            <a:ext cx="67040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경청해주셔서 감사합니다</a:t>
            </a: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.</a:t>
            </a:r>
            <a:endParaRPr kumimoji="0" lang="ko-KR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4449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</a:rPr>
              <a:t>Part 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7983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kern="1200" dirty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기술 소개 </a:t>
            </a:r>
            <a:r>
              <a:rPr lang="en-US" altLang="ko-KR" sz="3600" b="1" kern="1200" dirty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: </a:t>
            </a:r>
            <a:r>
              <a:rPr lang="ko-KR" altLang="en-US" sz="3600" b="1" kern="1200" dirty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안드로이드와 서버 연동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B786B9C-3175-67CE-F497-7663B7005E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19" y="2294520"/>
            <a:ext cx="762330" cy="762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9EBD16-22AB-B5AB-D719-49CB040EE27D}"/>
              </a:ext>
            </a:extLst>
          </p:cNvPr>
          <p:cNvSpPr txBox="1"/>
          <p:nvPr/>
        </p:nvSpPr>
        <p:spPr>
          <a:xfrm>
            <a:off x="263917" y="3135893"/>
            <a:ext cx="962134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Light" panose="00000300000000000000" pitchFamily="2" charset="-127"/>
              </a:rPr>
              <a:t>사용자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Light" panose="00000300000000000000" pitchFamily="2" charset="-127"/>
              <a:sym typeface="Arial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6D68F0E-5E4B-C11F-39A0-806ED34CEEF8}"/>
              </a:ext>
            </a:extLst>
          </p:cNvPr>
          <p:cNvGrpSpPr/>
          <p:nvPr/>
        </p:nvGrpSpPr>
        <p:grpSpPr>
          <a:xfrm rot="18808046">
            <a:off x="1238924" y="2415304"/>
            <a:ext cx="459936" cy="679854"/>
            <a:chOff x="8969044" y="3288206"/>
            <a:chExt cx="459936" cy="679854"/>
          </a:xfrm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8CADA007-32A9-7FCA-6386-8F54EB1E5EAF}"/>
                </a:ext>
              </a:extLst>
            </p:cNvPr>
            <p:cNvSpPr/>
            <p:nvPr/>
          </p:nvSpPr>
          <p:spPr>
            <a:xfrm rot="2738844">
              <a:off x="8840287" y="3556818"/>
              <a:ext cx="539999" cy="282485"/>
            </a:xfrm>
            <a:custGeom>
              <a:avLst/>
              <a:gdLst>
                <a:gd name="connsiteX0" fmla="*/ 0 w 807664"/>
                <a:gd name="connsiteY0" fmla="*/ 74403 h 297610"/>
                <a:gd name="connsiteX1" fmla="*/ 658859 w 807664"/>
                <a:gd name="connsiteY1" fmla="*/ 74403 h 297610"/>
                <a:gd name="connsiteX2" fmla="*/ 658859 w 807664"/>
                <a:gd name="connsiteY2" fmla="*/ 0 h 297610"/>
                <a:gd name="connsiteX3" fmla="*/ 807664 w 807664"/>
                <a:gd name="connsiteY3" fmla="*/ 148805 h 297610"/>
                <a:gd name="connsiteX4" fmla="*/ 658859 w 807664"/>
                <a:gd name="connsiteY4" fmla="*/ 297610 h 297610"/>
                <a:gd name="connsiteX5" fmla="*/ 658859 w 807664"/>
                <a:gd name="connsiteY5" fmla="*/ 223208 h 297610"/>
                <a:gd name="connsiteX6" fmla="*/ 0 w 807664"/>
                <a:gd name="connsiteY6" fmla="*/ 223208 h 297610"/>
                <a:gd name="connsiteX7" fmla="*/ 0 w 807664"/>
                <a:gd name="connsiteY7" fmla="*/ 74403 h 2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7664" h="297610">
                  <a:moveTo>
                    <a:pt x="807664" y="223207"/>
                  </a:moveTo>
                  <a:lnTo>
                    <a:pt x="148805" y="223207"/>
                  </a:lnTo>
                  <a:lnTo>
                    <a:pt x="148805" y="297609"/>
                  </a:lnTo>
                  <a:lnTo>
                    <a:pt x="0" y="148805"/>
                  </a:lnTo>
                  <a:lnTo>
                    <a:pt x="148805" y="1"/>
                  </a:lnTo>
                  <a:lnTo>
                    <a:pt x="148805" y="74402"/>
                  </a:lnTo>
                  <a:lnTo>
                    <a:pt x="807664" y="74403"/>
                  </a:lnTo>
                  <a:lnTo>
                    <a:pt x="807664" y="223207"/>
                  </a:lnTo>
                  <a:close/>
                </a:path>
              </a:pathLst>
            </a:custGeom>
            <a:solidFill>
              <a:srgbClr val="C5C2B3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9283" tIns="59523" rIns="89284" bIns="59522" numCol="1" spcCol="1270" anchor="ctr" anchorCtr="0">
              <a:noAutofit/>
            </a:bodyPr>
            <a:lstStyle/>
            <a:p>
              <a:pPr marL="0" marR="0" lvl="0" indent="0" algn="ctr" defTabSz="57785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A2AD516F-071C-2638-309C-B575F26E4945}"/>
                </a:ext>
              </a:extLst>
            </p:cNvPr>
            <p:cNvSpPr/>
            <p:nvPr/>
          </p:nvSpPr>
          <p:spPr>
            <a:xfrm rot="13560000">
              <a:off x="9017738" y="3416963"/>
              <a:ext cx="539999" cy="282485"/>
            </a:xfrm>
            <a:custGeom>
              <a:avLst/>
              <a:gdLst>
                <a:gd name="connsiteX0" fmla="*/ 0 w 807664"/>
                <a:gd name="connsiteY0" fmla="*/ 74403 h 297610"/>
                <a:gd name="connsiteX1" fmla="*/ 658859 w 807664"/>
                <a:gd name="connsiteY1" fmla="*/ 74403 h 297610"/>
                <a:gd name="connsiteX2" fmla="*/ 658859 w 807664"/>
                <a:gd name="connsiteY2" fmla="*/ 0 h 297610"/>
                <a:gd name="connsiteX3" fmla="*/ 807664 w 807664"/>
                <a:gd name="connsiteY3" fmla="*/ 148805 h 297610"/>
                <a:gd name="connsiteX4" fmla="*/ 658859 w 807664"/>
                <a:gd name="connsiteY4" fmla="*/ 297610 h 297610"/>
                <a:gd name="connsiteX5" fmla="*/ 658859 w 807664"/>
                <a:gd name="connsiteY5" fmla="*/ 223208 h 297610"/>
                <a:gd name="connsiteX6" fmla="*/ 0 w 807664"/>
                <a:gd name="connsiteY6" fmla="*/ 223208 h 297610"/>
                <a:gd name="connsiteX7" fmla="*/ 0 w 807664"/>
                <a:gd name="connsiteY7" fmla="*/ 74403 h 2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7664" h="297610">
                  <a:moveTo>
                    <a:pt x="807664" y="223207"/>
                  </a:moveTo>
                  <a:lnTo>
                    <a:pt x="148805" y="223207"/>
                  </a:lnTo>
                  <a:lnTo>
                    <a:pt x="148805" y="297609"/>
                  </a:lnTo>
                  <a:lnTo>
                    <a:pt x="0" y="148805"/>
                  </a:lnTo>
                  <a:lnTo>
                    <a:pt x="148805" y="1"/>
                  </a:lnTo>
                  <a:lnTo>
                    <a:pt x="148805" y="74402"/>
                  </a:lnTo>
                  <a:lnTo>
                    <a:pt x="807664" y="74403"/>
                  </a:lnTo>
                  <a:lnTo>
                    <a:pt x="807664" y="223207"/>
                  </a:lnTo>
                  <a:close/>
                </a:path>
              </a:pathLst>
            </a:custGeom>
            <a:solidFill>
              <a:srgbClr val="C5C2B3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9283" tIns="59523" rIns="89284" bIns="59522" numCol="1" spcCol="1270" anchor="ctr" anchorCtr="0">
              <a:noAutofit/>
            </a:bodyPr>
            <a:lstStyle/>
            <a:p>
              <a:pPr marL="0" marR="0" lvl="0" indent="0" algn="ctr" defTabSz="57785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53FA8ED-DAB6-47F4-E1CC-0D9185664B67}"/>
              </a:ext>
            </a:extLst>
          </p:cNvPr>
          <p:cNvGrpSpPr/>
          <p:nvPr/>
        </p:nvGrpSpPr>
        <p:grpSpPr>
          <a:xfrm rot="2608046">
            <a:off x="7656221" y="3679557"/>
            <a:ext cx="459936" cy="679854"/>
            <a:chOff x="8969044" y="3288206"/>
            <a:chExt cx="459936" cy="679854"/>
          </a:xfrm>
        </p:grpSpPr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2384FE2F-4B9A-8A49-B92D-57085CEAB9DC}"/>
                </a:ext>
              </a:extLst>
            </p:cNvPr>
            <p:cNvSpPr/>
            <p:nvPr/>
          </p:nvSpPr>
          <p:spPr>
            <a:xfrm rot="2738844">
              <a:off x="8840287" y="3556818"/>
              <a:ext cx="539999" cy="282485"/>
            </a:xfrm>
            <a:custGeom>
              <a:avLst/>
              <a:gdLst>
                <a:gd name="connsiteX0" fmla="*/ 0 w 807664"/>
                <a:gd name="connsiteY0" fmla="*/ 74403 h 297610"/>
                <a:gd name="connsiteX1" fmla="*/ 658859 w 807664"/>
                <a:gd name="connsiteY1" fmla="*/ 74403 h 297610"/>
                <a:gd name="connsiteX2" fmla="*/ 658859 w 807664"/>
                <a:gd name="connsiteY2" fmla="*/ 0 h 297610"/>
                <a:gd name="connsiteX3" fmla="*/ 807664 w 807664"/>
                <a:gd name="connsiteY3" fmla="*/ 148805 h 297610"/>
                <a:gd name="connsiteX4" fmla="*/ 658859 w 807664"/>
                <a:gd name="connsiteY4" fmla="*/ 297610 h 297610"/>
                <a:gd name="connsiteX5" fmla="*/ 658859 w 807664"/>
                <a:gd name="connsiteY5" fmla="*/ 223208 h 297610"/>
                <a:gd name="connsiteX6" fmla="*/ 0 w 807664"/>
                <a:gd name="connsiteY6" fmla="*/ 223208 h 297610"/>
                <a:gd name="connsiteX7" fmla="*/ 0 w 807664"/>
                <a:gd name="connsiteY7" fmla="*/ 74403 h 2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7664" h="297610">
                  <a:moveTo>
                    <a:pt x="807664" y="223207"/>
                  </a:moveTo>
                  <a:lnTo>
                    <a:pt x="148805" y="223207"/>
                  </a:lnTo>
                  <a:lnTo>
                    <a:pt x="148805" y="297609"/>
                  </a:lnTo>
                  <a:lnTo>
                    <a:pt x="0" y="148805"/>
                  </a:lnTo>
                  <a:lnTo>
                    <a:pt x="148805" y="1"/>
                  </a:lnTo>
                  <a:lnTo>
                    <a:pt x="148805" y="74402"/>
                  </a:lnTo>
                  <a:lnTo>
                    <a:pt x="807664" y="74403"/>
                  </a:lnTo>
                  <a:lnTo>
                    <a:pt x="807664" y="223207"/>
                  </a:lnTo>
                  <a:close/>
                </a:path>
              </a:pathLst>
            </a:custGeom>
            <a:solidFill>
              <a:srgbClr val="C5C2B3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9283" tIns="59523" rIns="89284" bIns="59522" numCol="1" spcCol="1270" anchor="ctr" anchorCtr="0">
              <a:noAutofit/>
            </a:bodyPr>
            <a:lstStyle/>
            <a:p>
              <a:pPr marL="0" marR="0" lvl="0" indent="0" algn="ctr" defTabSz="57785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95E2021-1CCF-C2AB-788E-C70EC6F1DADC}"/>
                </a:ext>
              </a:extLst>
            </p:cNvPr>
            <p:cNvSpPr/>
            <p:nvPr/>
          </p:nvSpPr>
          <p:spPr>
            <a:xfrm rot="13560000">
              <a:off x="9017738" y="3416963"/>
              <a:ext cx="539999" cy="282485"/>
            </a:xfrm>
            <a:custGeom>
              <a:avLst/>
              <a:gdLst>
                <a:gd name="connsiteX0" fmla="*/ 0 w 807664"/>
                <a:gd name="connsiteY0" fmla="*/ 74403 h 297610"/>
                <a:gd name="connsiteX1" fmla="*/ 658859 w 807664"/>
                <a:gd name="connsiteY1" fmla="*/ 74403 h 297610"/>
                <a:gd name="connsiteX2" fmla="*/ 658859 w 807664"/>
                <a:gd name="connsiteY2" fmla="*/ 0 h 297610"/>
                <a:gd name="connsiteX3" fmla="*/ 807664 w 807664"/>
                <a:gd name="connsiteY3" fmla="*/ 148805 h 297610"/>
                <a:gd name="connsiteX4" fmla="*/ 658859 w 807664"/>
                <a:gd name="connsiteY4" fmla="*/ 297610 h 297610"/>
                <a:gd name="connsiteX5" fmla="*/ 658859 w 807664"/>
                <a:gd name="connsiteY5" fmla="*/ 223208 h 297610"/>
                <a:gd name="connsiteX6" fmla="*/ 0 w 807664"/>
                <a:gd name="connsiteY6" fmla="*/ 223208 h 297610"/>
                <a:gd name="connsiteX7" fmla="*/ 0 w 807664"/>
                <a:gd name="connsiteY7" fmla="*/ 74403 h 2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7664" h="297610">
                  <a:moveTo>
                    <a:pt x="807664" y="223207"/>
                  </a:moveTo>
                  <a:lnTo>
                    <a:pt x="148805" y="223207"/>
                  </a:lnTo>
                  <a:lnTo>
                    <a:pt x="148805" y="297609"/>
                  </a:lnTo>
                  <a:lnTo>
                    <a:pt x="0" y="148805"/>
                  </a:lnTo>
                  <a:lnTo>
                    <a:pt x="148805" y="1"/>
                  </a:lnTo>
                  <a:lnTo>
                    <a:pt x="148805" y="74402"/>
                  </a:lnTo>
                  <a:lnTo>
                    <a:pt x="807664" y="74403"/>
                  </a:lnTo>
                  <a:lnTo>
                    <a:pt x="807664" y="223207"/>
                  </a:lnTo>
                  <a:close/>
                </a:path>
              </a:pathLst>
            </a:custGeom>
            <a:solidFill>
              <a:srgbClr val="C5C2B3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9283" tIns="59523" rIns="89284" bIns="59522" numCol="1" spcCol="1270" anchor="ctr" anchorCtr="0">
              <a:noAutofit/>
            </a:bodyPr>
            <a:lstStyle/>
            <a:p>
              <a:pPr marL="0" marR="0" lvl="0" indent="0" algn="ctr" defTabSz="57785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F2940F0C-A315-639A-C96C-1EB0A8BCDEC0}"/>
              </a:ext>
            </a:extLst>
          </p:cNvPr>
          <p:cNvGrpSpPr/>
          <p:nvPr/>
        </p:nvGrpSpPr>
        <p:grpSpPr>
          <a:xfrm>
            <a:off x="6032964" y="1850367"/>
            <a:ext cx="1994686" cy="583854"/>
            <a:chOff x="6040622" y="1627402"/>
            <a:chExt cx="1994686" cy="583854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C852495-370F-9A6E-647F-43387FCF2BC6}"/>
                </a:ext>
              </a:extLst>
            </p:cNvPr>
            <p:cNvSpPr txBox="1"/>
            <p:nvPr/>
          </p:nvSpPr>
          <p:spPr>
            <a:xfrm>
              <a:off x="6040622" y="1766774"/>
              <a:ext cx="13644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Light" panose="00000300000000000000" pitchFamily="2" charset="-127"/>
                  <a:sym typeface="Arial"/>
                </a:rPr>
                <a:t>서버 및 </a:t>
              </a: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Light" panose="00000300000000000000" pitchFamily="2" charset="-127"/>
                  <a:sym typeface="Arial"/>
                </a:rPr>
                <a:t>DB</a:t>
              </a:r>
              <a:endPara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Light" panose="00000300000000000000" pitchFamily="2" charset="-127"/>
                <a:sym typeface="Arial"/>
              </a:endParaRPr>
            </a:p>
          </p:txBody>
        </p:sp>
        <p:pic>
          <p:nvPicPr>
            <p:cNvPr id="56" name="그림 55" descr="그래픽, 로고, 상징, 폰트이(가) 표시된 사진&#10;&#10;자동 생성된 설명">
              <a:extLst>
                <a:ext uri="{FF2B5EF4-FFF2-40B4-BE49-F238E27FC236}">
                  <a16:creationId xmlns:a16="http://schemas.microsoft.com/office/drawing/2014/main" id="{7A1882CD-7758-501A-4BAD-D803F6375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0650" y="1627402"/>
              <a:ext cx="754658" cy="583854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778ED3BC-1689-D26E-4F32-17AB5019BFCA}"/>
              </a:ext>
            </a:extLst>
          </p:cNvPr>
          <p:cNvSpPr txBox="1"/>
          <p:nvPr/>
        </p:nvSpPr>
        <p:spPr>
          <a:xfrm>
            <a:off x="6652246" y="4463621"/>
            <a:ext cx="3079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Light" panose="00000300000000000000" pitchFamily="2" charset="-127"/>
              </a:rPr>
              <a:t>특성 분석 및 추천 알고리즘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Light" panose="00000300000000000000" pitchFamily="2" charset="-127"/>
              <a:sym typeface="Arial"/>
            </a:endParaRPr>
          </a:p>
        </p:txBody>
      </p:sp>
      <p:pic>
        <p:nvPicPr>
          <p:cNvPr id="64" name="그림 63" descr="그래픽, 그래픽 디자인, 폰트, 로고이(가) 표시된 사진&#10;&#10;자동 생성된 설명">
            <a:extLst>
              <a:ext uri="{FF2B5EF4-FFF2-40B4-BE49-F238E27FC236}">
                <a16:creationId xmlns:a16="http://schemas.microsoft.com/office/drawing/2014/main" id="{8F0A75DC-B218-164E-5633-A4727CD4AE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810" y="3799972"/>
            <a:ext cx="502509" cy="502509"/>
          </a:xfrm>
          <a:prstGeom prst="rect">
            <a:avLst/>
          </a:prstGeom>
        </p:spPr>
      </p:pic>
      <p:grpSp>
        <p:nvGrpSpPr>
          <p:cNvPr id="65" name="그룹 64">
            <a:extLst>
              <a:ext uri="{FF2B5EF4-FFF2-40B4-BE49-F238E27FC236}">
                <a16:creationId xmlns:a16="http://schemas.microsoft.com/office/drawing/2014/main" id="{D81FA34A-FF4E-57EB-826F-F2C37DDBFE49}"/>
              </a:ext>
            </a:extLst>
          </p:cNvPr>
          <p:cNvGrpSpPr/>
          <p:nvPr/>
        </p:nvGrpSpPr>
        <p:grpSpPr>
          <a:xfrm rot="18808046">
            <a:off x="4250621" y="2415304"/>
            <a:ext cx="459936" cy="679854"/>
            <a:chOff x="8969044" y="3288206"/>
            <a:chExt cx="459936" cy="679854"/>
          </a:xfrm>
        </p:grpSpPr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7D4CDE7C-3E81-3084-7BA1-D5FD56C7F331}"/>
                </a:ext>
              </a:extLst>
            </p:cNvPr>
            <p:cNvSpPr/>
            <p:nvPr/>
          </p:nvSpPr>
          <p:spPr>
            <a:xfrm rot="2738844">
              <a:off x="8840287" y="3556818"/>
              <a:ext cx="539999" cy="282485"/>
            </a:xfrm>
            <a:custGeom>
              <a:avLst/>
              <a:gdLst>
                <a:gd name="connsiteX0" fmla="*/ 0 w 807664"/>
                <a:gd name="connsiteY0" fmla="*/ 74403 h 297610"/>
                <a:gd name="connsiteX1" fmla="*/ 658859 w 807664"/>
                <a:gd name="connsiteY1" fmla="*/ 74403 h 297610"/>
                <a:gd name="connsiteX2" fmla="*/ 658859 w 807664"/>
                <a:gd name="connsiteY2" fmla="*/ 0 h 297610"/>
                <a:gd name="connsiteX3" fmla="*/ 807664 w 807664"/>
                <a:gd name="connsiteY3" fmla="*/ 148805 h 297610"/>
                <a:gd name="connsiteX4" fmla="*/ 658859 w 807664"/>
                <a:gd name="connsiteY4" fmla="*/ 297610 h 297610"/>
                <a:gd name="connsiteX5" fmla="*/ 658859 w 807664"/>
                <a:gd name="connsiteY5" fmla="*/ 223208 h 297610"/>
                <a:gd name="connsiteX6" fmla="*/ 0 w 807664"/>
                <a:gd name="connsiteY6" fmla="*/ 223208 h 297610"/>
                <a:gd name="connsiteX7" fmla="*/ 0 w 807664"/>
                <a:gd name="connsiteY7" fmla="*/ 74403 h 2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7664" h="297610">
                  <a:moveTo>
                    <a:pt x="807664" y="223207"/>
                  </a:moveTo>
                  <a:lnTo>
                    <a:pt x="148805" y="223207"/>
                  </a:lnTo>
                  <a:lnTo>
                    <a:pt x="148805" y="297609"/>
                  </a:lnTo>
                  <a:lnTo>
                    <a:pt x="0" y="148805"/>
                  </a:lnTo>
                  <a:lnTo>
                    <a:pt x="148805" y="1"/>
                  </a:lnTo>
                  <a:lnTo>
                    <a:pt x="148805" y="74402"/>
                  </a:lnTo>
                  <a:lnTo>
                    <a:pt x="807664" y="74403"/>
                  </a:lnTo>
                  <a:lnTo>
                    <a:pt x="807664" y="223207"/>
                  </a:lnTo>
                  <a:close/>
                </a:path>
              </a:pathLst>
            </a:custGeom>
            <a:solidFill>
              <a:srgbClr val="C5C2B3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9283" tIns="59523" rIns="89284" bIns="59522" numCol="1" spcCol="1270" anchor="ctr" anchorCtr="0">
              <a:noAutofit/>
            </a:bodyPr>
            <a:lstStyle/>
            <a:p>
              <a:pPr marL="0" marR="0" lvl="0" indent="0" algn="ctr" defTabSz="57785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endParaRPr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ADA0500D-4B29-5BF0-5DBC-765E7433EB42}"/>
                </a:ext>
              </a:extLst>
            </p:cNvPr>
            <p:cNvSpPr/>
            <p:nvPr/>
          </p:nvSpPr>
          <p:spPr>
            <a:xfrm rot="13560000">
              <a:off x="9017738" y="3416963"/>
              <a:ext cx="539999" cy="282485"/>
            </a:xfrm>
            <a:custGeom>
              <a:avLst/>
              <a:gdLst>
                <a:gd name="connsiteX0" fmla="*/ 0 w 807664"/>
                <a:gd name="connsiteY0" fmla="*/ 74403 h 297610"/>
                <a:gd name="connsiteX1" fmla="*/ 658859 w 807664"/>
                <a:gd name="connsiteY1" fmla="*/ 74403 h 297610"/>
                <a:gd name="connsiteX2" fmla="*/ 658859 w 807664"/>
                <a:gd name="connsiteY2" fmla="*/ 0 h 297610"/>
                <a:gd name="connsiteX3" fmla="*/ 807664 w 807664"/>
                <a:gd name="connsiteY3" fmla="*/ 148805 h 297610"/>
                <a:gd name="connsiteX4" fmla="*/ 658859 w 807664"/>
                <a:gd name="connsiteY4" fmla="*/ 297610 h 297610"/>
                <a:gd name="connsiteX5" fmla="*/ 658859 w 807664"/>
                <a:gd name="connsiteY5" fmla="*/ 223208 h 297610"/>
                <a:gd name="connsiteX6" fmla="*/ 0 w 807664"/>
                <a:gd name="connsiteY6" fmla="*/ 223208 h 297610"/>
                <a:gd name="connsiteX7" fmla="*/ 0 w 807664"/>
                <a:gd name="connsiteY7" fmla="*/ 74403 h 2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7664" h="297610">
                  <a:moveTo>
                    <a:pt x="807664" y="223207"/>
                  </a:moveTo>
                  <a:lnTo>
                    <a:pt x="148805" y="223207"/>
                  </a:lnTo>
                  <a:lnTo>
                    <a:pt x="148805" y="297609"/>
                  </a:lnTo>
                  <a:lnTo>
                    <a:pt x="0" y="148805"/>
                  </a:lnTo>
                  <a:lnTo>
                    <a:pt x="148805" y="1"/>
                  </a:lnTo>
                  <a:lnTo>
                    <a:pt x="148805" y="74402"/>
                  </a:lnTo>
                  <a:lnTo>
                    <a:pt x="807664" y="74403"/>
                  </a:lnTo>
                  <a:lnTo>
                    <a:pt x="807664" y="223207"/>
                  </a:lnTo>
                  <a:close/>
                </a:path>
              </a:pathLst>
            </a:custGeom>
            <a:solidFill>
              <a:srgbClr val="C5C2B3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9283" tIns="59523" rIns="89284" bIns="59522" numCol="1" spcCol="1270" anchor="ctr" anchorCtr="0">
              <a:noAutofit/>
            </a:bodyPr>
            <a:lstStyle/>
            <a:p>
              <a:pPr marL="0" marR="0" lvl="0" indent="0" algn="ctr" defTabSz="57785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endParaRPr>
            </a:p>
          </p:txBody>
        </p:sp>
      </p:grpSp>
      <p:sp>
        <p:nvSpPr>
          <p:cNvPr id="68" name="자유형: 도형 67">
            <a:extLst>
              <a:ext uri="{FF2B5EF4-FFF2-40B4-BE49-F238E27FC236}">
                <a16:creationId xmlns:a16="http://schemas.microsoft.com/office/drawing/2014/main" id="{CBF1B24C-4C95-0269-F120-27FF47E85B8C}"/>
              </a:ext>
            </a:extLst>
          </p:cNvPr>
          <p:cNvSpPr/>
          <p:nvPr/>
        </p:nvSpPr>
        <p:spPr>
          <a:xfrm>
            <a:off x="9058742" y="2810869"/>
            <a:ext cx="539999" cy="282485"/>
          </a:xfrm>
          <a:custGeom>
            <a:avLst/>
            <a:gdLst>
              <a:gd name="connsiteX0" fmla="*/ 0 w 807664"/>
              <a:gd name="connsiteY0" fmla="*/ 74403 h 297610"/>
              <a:gd name="connsiteX1" fmla="*/ 658859 w 807664"/>
              <a:gd name="connsiteY1" fmla="*/ 74403 h 297610"/>
              <a:gd name="connsiteX2" fmla="*/ 658859 w 807664"/>
              <a:gd name="connsiteY2" fmla="*/ 0 h 297610"/>
              <a:gd name="connsiteX3" fmla="*/ 807664 w 807664"/>
              <a:gd name="connsiteY3" fmla="*/ 148805 h 297610"/>
              <a:gd name="connsiteX4" fmla="*/ 658859 w 807664"/>
              <a:gd name="connsiteY4" fmla="*/ 297610 h 297610"/>
              <a:gd name="connsiteX5" fmla="*/ 658859 w 807664"/>
              <a:gd name="connsiteY5" fmla="*/ 223208 h 297610"/>
              <a:gd name="connsiteX6" fmla="*/ 0 w 807664"/>
              <a:gd name="connsiteY6" fmla="*/ 223208 h 297610"/>
              <a:gd name="connsiteX7" fmla="*/ 0 w 807664"/>
              <a:gd name="connsiteY7" fmla="*/ 74403 h 29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664" h="297610">
                <a:moveTo>
                  <a:pt x="807664" y="223207"/>
                </a:moveTo>
                <a:lnTo>
                  <a:pt x="148805" y="223207"/>
                </a:lnTo>
                <a:lnTo>
                  <a:pt x="148805" y="297609"/>
                </a:lnTo>
                <a:lnTo>
                  <a:pt x="0" y="148805"/>
                </a:lnTo>
                <a:lnTo>
                  <a:pt x="148805" y="1"/>
                </a:lnTo>
                <a:lnTo>
                  <a:pt x="148805" y="74402"/>
                </a:lnTo>
                <a:lnTo>
                  <a:pt x="807664" y="74403"/>
                </a:lnTo>
                <a:lnTo>
                  <a:pt x="807664" y="223207"/>
                </a:lnTo>
                <a:close/>
              </a:path>
            </a:pathLst>
          </a:custGeom>
          <a:solidFill>
            <a:srgbClr val="C5C2B3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283" tIns="59523" rIns="89284" bIns="59522" numCol="1" spcCol="1270" anchor="ctr" anchorCtr="0">
            <a:noAutofit/>
          </a:bodyPr>
          <a:lstStyle/>
          <a:p>
            <a:pPr marL="0" marR="0" lvl="0" indent="0" algn="ctr" defTabSz="57785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pic>
        <p:nvPicPr>
          <p:cNvPr id="69" name="Picture 16" descr="크롬] 셀레늄, Selenium, 크롬, 크롤링, 세팅">
            <a:extLst>
              <a:ext uri="{FF2B5EF4-FFF2-40B4-BE49-F238E27FC236}">
                <a16:creationId xmlns:a16="http://schemas.microsoft.com/office/drawing/2014/main" id="{72E3B151-4FFE-EE27-4CA5-D5E6022FE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5005" y="2314562"/>
            <a:ext cx="407472" cy="42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9" name="그룹 88">
            <a:extLst>
              <a:ext uri="{FF2B5EF4-FFF2-40B4-BE49-F238E27FC236}">
                <a16:creationId xmlns:a16="http://schemas.microsoft.com/office/drawing/2014/main" id="{A18276CC-2ED0-1447-43BA-1AB930358679}"/>
              </a:ext>
            </a:extLst>
          </p:cNvPr>
          <p:cNvGrpSpPr/>
          <p:nvPr/>
        </p:nvGrpSpPr>
        <p:grpSpPr>
          <a:xfrm>
            <a:off x="7450994" y="1200360"/>
            <a:ext cx="1480847" cy="442603"/>
            <a:chOff x="7744205" y="1105360"/>
            <a:chExt cx="1480847" cy="44260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35B3D1C-321F-DF3F-40F1-C774EC4CF3C7}"/>
                </a:ext>
              </a:extLst>
            </p:cNvPr>
            <p:cNvSpPr txBox="1"/>
            <p:nvPr/>
          </p:nvSpPr>
          <p:spPr>
            <a:xfrm>
              <a:off x="7744205" y="1147853"/>
              <a:ext cx="10223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Light" panose="00000300000000000000" pitchFamily="2" charset="-127"/>
                </a:rPr>
                <a:t>백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Light" panose="00000300000000000000" pitchFamily="2" charset="-127"/>
                  <a:sym typeface="Arial"/>
                </a:rPr>
                <a:t>엔드</a:t>
              </a:r>
            </a:p>
          </p:txBody>
        </p:sp>
        <p:pic>
          <p:nvPicPr>
            <p:cNvPr id="88" name="그림 87" descr="그래픽, 폰트, 로고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FC93C96A-C46E-E24A-CB57-F79FC5E45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4187" y="1105360"/>
              <a:ext cx="470865" cy="413847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D73E463D-9D7E-1C3C-504C-3976C93347FE}"/>
              </a:ext>
            </a:extLst>
          </p:cNvPr>
          <p:cNvSpPr txBox="1"/>
          <p:nvPr/>
        </p:nvSpPr>
        <p:spPr>
          <a:xfrm>
            <a:off x="9767560" y="1962738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Light" panose="00000300000000000000" pitchFamily="2" charset="-127"/>
              </a:rPr>
              <a:t>외부 데이터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Light" panose="00000300000000000000" pitchFamily="2" charset="-127"/>
              <a:sym typeface="Arial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FECFCD0-AA40-E046-64A1-2F34FEE47996}"/>
              </a:ext>
            </a:extLst>
          </p:cNvPr>
          <p:cNvGrpSpPr/>
          <p:nvPr/>
        </p:nvGrpSpPr>
        <p:grpSpPr>
          <a:xfrm>
            <a:off x="9837008" y="2374311"/>
            <a:ext cx="1280082" cy="1155600"/>
            <a:chOff x="10597619" y="2563483"/>
            <a:chExt cx="1280082" cy="1155600"/>
          </a:xfrm>
        </p:grpSpPr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F6A623C4-F144-13BF-9215-6970FBAEE3F0}"/>
                </a:ext>
              </a:extLst>
            </p:cNvPr>
            <p:cNvSpPr/>
            <p:nvPr/>
          </p:nvSpPr>
          <p:spPr>
            <a:xfrm>
              <a:off x="10597619" y="2563483"/>
              <a:ext cx="1280082" cy="1155600"/>
            </a:xfrm>
            <a:prstGeom prst="roundRect">
              <a:avLst/>
            </a:prstGeom>
            <a:solidFill>
              <a:srgbClr val="024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"/>
                <a:cs typeface="+mn-cs"/>
                <a:sym typeface="Arial"/>
              </a:endParaRPr>
            </a:p>
          </p:txBody>
        </p:sp>
        <p:pic>
          <p:nvPicPr>
            <p:cNvPr id="94" name="그림 93" descr="폰트, 그래픽, 상징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7AF45C9E-C6BF-B58E-25BF-B317FF753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1660" y="2850775"/>
              <a:ext cx="792000" cy="58101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A3230C2-22AE-63AA-A799-743F06E66C99}"/>
              </a:ext>
            </a:extLst>
          </p:cNvPr>
          <p:cNvSpPr txBox="1"/>
          <p:nvPr/>
        </p:nvSpPr>
        <p:spPr>
          <a:xfrm>
            <a:off x="2009657" y="1765715"/>
            <a:ext cx="1981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Light" panose="00000300000000000000" pitchFamily="2" charset="-127"/>
                <a:sym typeface="Arial"/>
              </a:rPr>
              <a:t>프론트엔드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1224F6D-1D7A-F522-91BB-4C5B81408753}"/>
              </a:ext>
            </a:extLst>
          </p:cNvPr>
          <p:cNvGrpSpPr/>
          <p:nvPr/>
        </p:nvGrpSpPr>
        <p:grpSpPr>
          <a:xfrm>
            <a:off x="1934788" y="2174898"/>
            <a:ext cx="2130770" cy="1155141"/>
            <a:chOff x="1851302" y="2816164"/>
            <a:chExt cx="2130770" cy="1155141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38BEABCD-F06E-A499-977B-9EDF546E3C3F}"/>
                </a:ext>
              </a:extLst>
            </p:cNvPr>
            <p:cNvSpPr/>
            <p:nvPr/>
          </p:nvSpPr>
          <p:spPr>
            <a:xfrm>
              <a:off x="1851302" y="2816164"/>
              <a:ext cx="2130770" cy="1155141"/>
            </a:xfrm>
            <a:prstGeom prst="roundRect">
              <a:avLst/>
            </a:prstGeom>
            <a:solidFill>
              <a:srgbClr val="024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"/>
                <a:cs typeface="+mn-cs"/>
                <a:sym typeface="Arial"/>
              </a:endParaRPr>
            </a:p>
          </p:txBody>
        </p:sp>
        <p:pic>
          <p:nvPicPr>
            <p:cNvPr id="15" name="그림 14" descr="상징, 원, 그래픽, 로고이(가) 표시된 사진&#10;&#10;자동 생성된 설명">
              <a:extLst>
                <a:ext uri="{FF2B5EF4-FFF2-40B4-BE49-F238E27FC236}">
                  <a16:creationId xmlns:a16="http://schemas.microsoft.com/office/drawing/2014/main" id="{4AECAA8C-3270-6C83-AD1C-B2FD4028E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8582" y="3023315"/>
              <a:ext cx="720000" cy="720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1CCD2CC-DF64-0C1B-C9E0-A867E1F65165}"/>
                </a:ext>
              </a:extLst>
            </p:cNvPr>
            <p:cNvSpPr txBox="1"/>
            <p:nvPr/>
          </p:nvSpPr>
          <p:spPr>
            <a:xfrm>
              <a:off x="2930662" y="3106316"/>
              <a:ext cx="87395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500" dirty="0">
                  <a:solidFill>
                    <a:prstClr val="white"/>
                  </a:solidFill>
                  <a:latin typeface="나눔스퀘어"/>
                  <a:ea typeface="나눔스퀘어"/>
                  <a:cs typeface="KoPubWorld돋움체 Light" panose="00000300000000000000" pitchFamily="2" charset="-127"/>
                </a:rPr>
                <a:t>Android</a:t>
              </a:r>
            </a:p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/>
                  <a:ea typeface="나눔스퀘어"/>
                  <a:cs typeface="KoPubWorld돋움체 Light" panose="00000300000000000000" pitchFamily="2" charset="-127"/>
                  <a:sym typeface="Arial"/>
                </a:rPr>
                <a:t>Stud</a:t>
              </a:r>
              <a:r>
                <a:rPr lang="en-US" altLang="ko-KR" sz="1500" dirty="0">
                  <a:solidFill>
                    <a:prstClr val="white"/>
                  </a:solidFill>
                  <a:latin typeface="나눔스퀘어"/>
                  <a:ea typeface="나눔스퀘어"/>
                  <a:cs typeface="KoPubWorld돋움체 Light" panose="00000300000000000000" pitchFamily="2" charset="-127"/>
                </a:rPr>
                <a:t>io</a:t>
              </a:r>
              <a:endPara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FE55C3A-158F-A33E-59D0-8BC5C17E6F39}"/>
              </a:ext>
            </a:extLst>
          </p:cNvPr>
          <p:cNvGrpSpPr/>
          <p:nvPr/>
        </p:nvGrpSpPr>
        <p:grpSpPr>
          <a:xfrm>
            <a:off x="5151867" y="2350935"/>
            <a:ext cx="3756881" cy="1202352"/>
            <a:chOff x="5852513" y="2374685"/>
            <a:chExt cx="3756881" cy="1202352"/>
          </a:xfrm>
        </p:grpSpPr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2FDD7F39-4A37-DBD2-C7D9-1DCAE957A171}"/>
                </a:ext>
              </a:extLst>
            </p:cNvPr>
            <p:cNvSpPr/>
            <p:nvPr/>
          </p:nvSpPr>
          <p:spPr>
            <a:xfrm>
              <a:off x="5852513" y="2421437"/>
              <a:ext cx="3756881" cy="1155600"/>
            </a:xfrm>
            <a:prstGeom prst="roundRect">
              <a:avLst/>
            </a:prstGeom>
            <a:solidFill>
              <a:srgbClr val="024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"/>
                <a:cs typeface="+mn-cs"/>
                <a:sym typeface="Arial"/>
              </a:endParaRPr>
            </a:p>
          </p:txBody>
        </p:sp>
        <p:pic>
          <p:nvPicPr>
            <p:cNvPr id="7" name="그림 6" descr="그래픽, 폰트, 실루엣, 디자인이(가) 표시된 사진&#10;&#10;자동 생성된 설명">
              <a:extLst>
                <a:ext uri="{FF2B5EF4-FFF2-40B4-BE49-F238E27FC236}">
                  <a16:creationId xmlns:a16="http://schemas.microsoft.com/office/drawing/2014/main" id="{F708D9BD-109A-CC46-3B67-033810827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7985" y="2835891"/>
              <a:ext cx="1310084" cy="326692"/>
            </a:xfrm>
            <a:prstGeom prst="rect">
              <a:avLst/>
            </a:prstGeom>
          </p:spPr>
        </p:pic>
        <p:pic>
          <p:nvPicPr>
            <p:cNvPr id="10" name="그림 9" descr="로고, 상징, 폰트, 원이(가) 표시된 사진&#10;&#10;자동 생성된 설명">
              <a:extLst>
                <a:ext uri="{FF2B5EF4-FFF2-40B4-BE49-F238E27FC236}">
                  <a16:creationId xmlns:a16="http://schemas.microsoft.com/office/drawing/2014/main" id="{CD7CB6FE-9D0F-76C1-74E8-DACA95085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2977" y="2779946"/>
              <a:ext cx="828000" cy="438582"/>
            </a:xfrm>
            <a:prstGeom prst="rect">
              <a:avLst/>
            </a:prstGeom>
          </p:spPr>
        </p:pic>
        <p:pic>
          <p:nvPicPr>
            <p:cNvPr id="18" name="그림 17" descr="고양이, 만화 영화, 클립아트이(가) 표시된 사진&#10;&#10;자동 생성된 설명">
              <a:extLst>
                <a:ext uri="{FF2B5EF4-FFF2-40B4-BE49-F238E27FC236}">
                  <a16:creationId xmlns:a16="http://schemas.microsoft.com/office/drawing/2014/main" id="{10EF563F-61C3-A933-FD82-48291966E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8439" y="2374685"/>
              <a:ext cx="1097778" cy="720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0FCA1D5-30F4-5807-387D-8D92D0AF2CFF}"/>
                </a:ext>
              </a:extLst>
            </p:cNvPr>
            <p:cNvSpPr txBox="1"/>
            <p:nvPr/>
          </p:nvSpPr>
          <p:spPr>
            <a:xfrm>
              <a:off x="6020350" y="2994330"/>
              <a:ext cx="87395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500" dirty="0">
                  <a:solidFill>
                    <a:prstClr val="white"/>
                  </a:solidFill>
                  <a:latin typeface="나눔스퀘어"/>
                  <a:ea typeface="나눔스퀘어"/>
                  <a:cs typeface="KoPubWorld돋움체 Light" panose="00000300000000000000" pitchFamily="2" charset="-127"/>
                </a:rPr>
                <a:t>Apache Tomcat</a:t>
              </a:r>
              <a:endPara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EB8CEA1-736A-726B-F3FE-A2637FA112D3}"/>
              </a:ext>
            </a:extLst>
          </p:cNvPr>
          <p:cNvGrpSpPr/>
          <p:nvPr/>
        </p:nvGrpSpPr>
        <p:grpSpPr>
          <a:xfrm>
            <a:off x="6095422" y="4875089"/>
            <a:ext cx="4191990" cy="1155600"/>
            <a:chOff x="5533901" y="5004879"/>
            <a:chExt cx="4191990" cy="1155600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879717DB-537E-FAE1-EE06-57C878F49228}"/>
                </a:ext>
              </a:extLst>
            </p:cNvPr>
            <p:cNvSpPr/>
            <p:nvPr/>
          </p:nvSpPr>
          <p:spPr>
            <a:xfrm>
              <a:off x="5533901" y="5004879"/>
              <a:ext cx="4191990" cy="1155600"/>
            </a:xfrm>
            <a:prstGeom prst="roundRect">
              <a:avLst/>
            </a:prstGeom>
            <a:solidFill>
              <a:srgbClr val="024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"/>
                <a:cs typeface="+mn-cs"/>
                <a:sym typeface="Arial"/>
              </a:endParaRPr>
            </a:p>
          </p:txBody>
        </p:sp>
        <p:pic>
          <p:nvPicPr>
            <p:cNvPr id="62" name="Picture 10" descr="NLP] Surprise library를 활용한 추천시스템 구현하기">
              <a:extLst>
                <a:ext uri="{FF2B5EF4-FFF2-40B4-BE49-F238E27FC236}">
                  <a16:creationId xmlns:a16="http://schemas.microsoft.com/office/drawing/2014/main" id="{65054A03-0306-9837-B94F-D344278DD6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1811" y="5234259"/>
              <a:ext cx="996824" cy="696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18" descr="scikit-learn - Wikipedia">
              <a:extLst>
                <a:ext uri="{FF2B5EF4-FFF2-40B4-BE49-F238E27FC236}">
                  <a16:creationId xmlns:a16="http://schemas.microsoft.com/office/drawing/2014/main" id="{9B55394D-9665-DF7A-1F7F-625BCDAFE7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8757" y="5276381"/>
              <a:ext cx="1137950" cy="612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림 11" descr="그래픽, 폰트, 텍스트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16EB57DB-6E3D-4405-E48B-35479F0AC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3061" y="5222679"/>
              <a:ext cx="584574" cy="720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7EA812D-5787-2CDA-853A-064E416B83D1}"/>
                </a:ext>
              </a:extLst>
            </p:cNvPr>
            <p:cNvSpPr txBox="1"/>
            <p:nvPr/>
          </p:nvSpPr>
          <p:spPr>
            <a:xfrm>
              <a:off x="8044859" y="5421097"/>
              <a:ext cx="37107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500" dirty="0">
                  <a:solidFill>
                    <a:prstClr val="white"/>
                  </a:solidFill>
                  <a:latin typeface="나눔스퀘어"/>
                  <a:ea typeface="나눔스퀘어"/>
                  <a:cs typeface="KoPubWorld돋움체 Light" panose="00000300000000000000" pitchFamily="2" charset="-127"/>
                </a:rPr>
                <a:t>|</a:t>
              </a:r>
              <a:endPara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endParaRPr>
            </a:p>
          </p:txBody>
        </p:sp>
      </p:grp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9828278-1410-BC8A-0C14-FDE17F629C17}"/>
              </a:ext>
            </a:extLst>
          </p:cNvPr>
          <p:cNvSpPr/>
          <p:nvPr/>
        </p:nvSpPr>
        <p:spPr>
          <a:xfrm>
            <a:off x="4911270" y="1672242"/>
            <a:ext cx="6560294" cy="4572006"/>
          </a:xfrm>
          <a:prstGeom prst="roundRect">
            <a:avLst/>
          </a:prstGeom>
          <a:noFill/>
          <a:ln w="38100">
            <a:solidFill>
              <a:srgbClr val="024B8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8768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7F7E7FD-5B2C-4C7B-B498-C80630F33F53}"/>
              </a:ext>
            </a:extLst>
          </p:cNvPr>
          <p:cNvGrpSpPr/>
          <p:nvPr/>
        </p:nvGrpSpPr>
        <p:grpSpPr>
          <a:xfrm>
            <a:off x="826794" y="1646091"/>
            <a:ext cx="3002665" cy="4161689"/>
            <a:chOff x="989354" y="1453051"/>
            <a:chExt cx="3002665" cy="416168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5EEF698-CD8D-4DBD-B915-DFB00393B1DE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39947B7-9F0D-41A6-9B76-D0D6448A2F7A}"/>
                </a:ext>
              </a:extLst>
            </p:cNvPr>
            <p:cNvSpPr txBox="1"/>
            <p:nvPr/>
          </p:nvSpPr>
          <p:spPr>
            <a:xfrm flipH="1">
              <a:off x="1261146" y="5035617"/>
              <a:ext cx="24590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</a:rPr>
                <a:t>안드로이드와 서버 연동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B1752E51-387D-4A9A-8CE1-B506ED786885}"/>
                </a:ext>
              </a:extLst>
            </p:cNvPr>
            <p:cNvCxnSpPr>
              <a:cxnSpLocks/>
            </p:cNvCxnSpPr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그림 9" descr="상징, 그래픽, 로고, 폰트이(가) 표시된 사진&#10;&#10;자동 생성된 설명">
            <a:extLst>
              <a:ext uri="{FF2B5EF4-FFF2-40B4-BE49-F238E27FC236}">
                <a16:creationId xmlns:a16="http://schemas.microsoft.com/office/drawing/2014/main" id="{52F7D5A7-8F5E-BF1B-C206-AC4A7AF3B8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26" y="2427885"/>
            <a:ext cx="1440000" cy="1440000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A182F30D-2013-4BCB-8FAA-E343BB5ECE85}"/>
              </a:ext>
            </a:extLst>
          </p:cNvPr>
          <p:cNvGrpSpPr/>
          <p:nvPr/>
        </p:nvGrpSpPr>
        <p:grpSpPr>
          <a:xfrm>
            <a:off x="4599943" y="1646091"/>
            <a:ext cx="3002665" cy="4161689"/>
            <a:chOff x="989354" y="1453051"/>
            <a:chExt cx="3002665" cy="4161689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E5F1E685-8436-427F-B992-440FCA90FAF9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DE92F5C-3407-4A1D-926D-1D7CB6288FFB}"/>
                </a:ext>
              </a:extLst>
            </p:cNvPr>
            <p:cNvSpPr txBox="1"/>
            <p:nvPr/>
          </p:nvSpPr>
          <p:spPr>
            <a:xfrm flipH="1">
              <a:off x="1211505" y="5035617"/>
              <a:ext cx="2547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</a:rPr>
                <a:t>필체를 이용한 특성분석</a:t>
              </a: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CC27E663-EF1D-4186-9145-3AFFBB30E9F6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</a:rPr>
              <a:t>Part 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462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kern="1200" dirty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기술 소개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CF67FE0-41F0-4D39-9EFE-3DBD0B9AA29F}"/>
              </a:ext>
            </a:extLst>
          </p:cNvPr>
          <p:cNvGrpSpPr/>
          <p:nvPr/>
        </p:nvGrpSpPr>
        <p:grpSpPr>
          <a:xfrm>
            <a:off x="8373092" y="1646091"/>
            <a:ext cx="3002665" cy="4161689"/>
            <a:chOff x="989354" y="1453051"/>
            <a:chExt cx="3002665" cy="4161689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17EE3430-1A2E-47B2-A04C-314FFE5D238B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67EA438-5C8B-44AA-8AC6-E58944798855}"/>
                </a:ext>
              </a:extLst>
            </p:cNvPr>
            <p:cNvSpPr txBox="1"/>
            <p:nvPr/>
          </p:nvSpPr>
          <p:spPr>
            <a:xfrm flipH="1">
              <a:off x="1153564" y="5055675"/>
              <a:ext cx="2674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</a:rPr>
                <a:t>추천 알고리즘</a:t>
              </a: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F8181C3-65EF-4C06-8767-F8278DD98B22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KakaoTalk_Photo_2023-03-10-20-33-52 002.png" descr="KakaoTalk_Photo_2023-03-10-20-33-52 002.png">
            <a:extLst>
              <a:ext uri="{FF2B5EF4-FFF2-40B4-BE49-F238E27FC236}">
                <a16:creationId xmlns:a16="http://schemas.microsoft.com/office/drawing/2014/main" id="{2161A37C-42F9-7CD7-B64E-D0E877309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000" y="2247423"/>
            <a:ext cx="1799999" cy="180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그림 7" descr="화살이(가) 표시된 사진&#10;&#10;자동 생성된 설명">
            <a:extLst>
              <a:ext uri="{FF2B5EF4-FFF2-40B4-BE49-F238E27FC236}">
                <a16:creationId xmlns:a16="http://schemas.microsoft.com/office/drawing/2014/main" id="{E829F67D-C1A5-6F09-A868-8DA73AE9CFA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424" y="2427423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6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7F7E7FD-5B2C-4C7B-B498-C80630F33F53}"/>
              </a:ext>
            </a:extLst>
          </p:cNvPr>
          <p:cNvGrpSpPr/>
          <p:nvPr/>
        </p:nvGrpSpPr>
        <p:grpSpPr>
          <a:xfrm>
            <a:off x="826794" y="1646091"/>
            <a:ext cx="3002665" cy="4161689"/>
            <a:chOff x="989354" y="1453051"/>
            <a:chExt cx="3002665" cy="416168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5EEF698-CD8D-4DBD-B915-DFB00393B1DE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39947B7-9F0D-41A6-9B76-D0D6448A2F7A}"/>
                </a:ext>
              </a:extLst>
            </p:cNvPr>
            <p:cNvSpPr txBox="1"/>
            <p:nvPr/>
          </p:nvSpPr>
          <p:spPr>
            <a:xfrm flipH="1">
              <a:off x="1261146" y="5035617"/>
              <a:ext cx="24590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</a:rPr>
                <a:t>안드로이드와 서버 연동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B1752E51-387D-4A9A-8CE1-B506ED786885}"/>
                </a:ext>
              </a:extLst>
            </p:cNvPr>
            <p:cNvCxnSpPr>
              <a:cxnSpLocks/>
            </p:cNvCxnSpPr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그림 9" descr="상징, 그래픽, 로고, 폰트이(가) 표시된 사진&#10;&#10;자동 생성된 설명">
            <a:extLst>
              <a:ext uri="{FF2B5EF4-FFF2-40B4-BE49-F238E27FC236}">
                <a16:creationId xmlns:a16="http://schemas.microsoft.com/office/drawing/2014/main" id="{52F7D5A7-8F5E-BF1B-C206-AC4A7AF3B8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26" y="2427885"/>
            <a:ext cx="1440000" cy="1440000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A182F30D-2013-4BCB-8FAA-E343BB5ECE85}"/>
              </a:ext>
            </a:extLst>
          </p:cNvPr>
          <p:cNvGrpSpPr/>
          <p:nvPr/>
        </p:nvGrpSpPr>
        <p:grpSpPr>
          <a:xfrm>
            <a:off x="4599943" y="1646091"/>
            <a:ext cx="3002665" cy="4161689"/>
            <a:chOff x="989354" y="1453051"/>
            <a:chExt cx="3002665" cy="4161689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E5F1E685-8436-427F-B992-440FCA90FAF9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rgbClr val="93A9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DE92F5C-3407-4A1D-926D-1D7CB6288FFB}"/>
                </a:ext>
              </a:extLst>
            </p:cNvPr>
            <p:cNvSpPr txBox="1"/>
            <p:nvPr/>
          </p:nvSpPr>
          <p:spPr>
            <a:xfrm flipH="1">
              <a:off x="1211505" y="5035617"/>
              <a:ext cx="2547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</a:rPr>
                <a:t>필체를 이용한 특성분석</a:t>
              </a: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CC27E663-EF1D-4186-9145-3AFFBB30E9F6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solidFill>
              <a:srgbClr val="93A9D1"/>
            </a:solidFill>
            <a:ln w="57150">
              <a:solidFill>
                <a:srgbClr val="93A9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</a:rPr>
              <a:t>Part 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462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kern="1200" dirty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기술 소개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CF67FE0-41F0-4D39-9EFE-3DBD0B9AA29F}"/>
              </a:ext>
            </a:extLst>
          </p:cNvPr>
          <p:cNvGrpSpPr/>
          <p:nvPr/>
        </p:nvGrpSpPr>
        <p:grpSpPr>
          <a:xfrm>
            <a:off x="8373092" y="1646091"/>
            <a:ext cx="3002665" cy="4161689"/>
            <a:chOff x="989354" y="1453051"/>
            <a:chExt cx="3002665" cy="4161689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17EE3430-1A2E-47B2-A04C-314FFE5D238B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67EA438-5C8B-44AA-8AC6-E58944798855}"/>
                </a:ext>
              </a:extLst>
            </p:cNvPr>
            <p:cNvSpPr txBox="1"/>
            <p:nvPr/>
          </p:nvSpPr>
          <p:spPr>
            <a:xfrm flipH="1">
              <a:off x="1153564" y="5055675"/>
              <a:ext cx="2674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</a:rPr>
                <a:t>추천 알고리즘</a:t>
              </a: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F8181C3-65EF-4C06-8767-F8278DD98B22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KakaoTalk_Photo_2023-03-10-20-33-52 002.png" descr="KakaoTalk_Photo_2023-03-10-20-33-52 002.png">
            <a:extLst>
              <a:ext uri="{FF2B5EF4-FFF2-40B4-BE49-F238E27FC236}">
                <a16:creationId xmlns:a16="http://schemas.microsoft.com/office/drawing/2014/main" id="{2161A37C-42F9-7CD7-B64E-D0E877309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000" y="2247423"/>
            <a:ext cx="1799999" cy="180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그림 7" descr="화살이(가) 표시된 사진&#10;&#10;자동 생성된 설명">
            <a:extLst>
              <a:ext uri="{FF2B5EF4-FFF2-40B4-BE49-F238E27FC236}">
                <a16:creationId xmlns:a16="http://schemas.microsoft.com/office/drawing/2014/main" id="{E829F67D-C1A5-6F09-A868-8DA73AE9CFA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424" y="2427423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53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3CB16E-7B14-5143-A726-73A90D4E8CB7}"/>
              </a:ext>
            </a:extLst>
          </p:cNvPr>
          <p:cNvSpPr txBox="1"/>
          <p:nvPr/>
        </p:nvSpPr>
        <p:spPr>
          <a:xfrm>
            <a:off x="345440" y="2809799"/>
            <a:ext cx="35975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데이터 수집부터 모델 훈련까지</a:t>
            </a:r>
            <a:r>
              <a:rPr lang="en-US" altLang="ko-KR" sz="2000" kern="12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직접 </a:t>
            </a:r>
            <a:r>
              <a:rPr lang="ko-KR" altLang="en-US" sz="2000" kern="12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구축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한</a:t>
            </a:r>
            <a:r>
              <a:rPr lang="en-US" altLang="ko-KR" sz="2000" kern="12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lang="ko-KR" altLang="en-US" sz="2000" kern="12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한글</a:t>
            </a:r>
            <a:r>
              <a:rPr lang="en-US" altLang="ko-KR" sz="2000" kern="12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-</a:t>
            </a:r>
            <a:r>
              <a:rPr lang="ko-KR" altLang="en-US" sz="2000" kern="12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특성분석</a:t>
            </a:r>
            <a:endParaRPr lang="en-US" altLang="ko-KR" sz="2000" kern="12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kern="12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이진 분류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모델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56" name="TextBox 4"/>
          <p:cNvSpPr txBox="1"/>
          <p:nvPr/>
        </p:nvSpPr>
        <p:spPr>
          <a:xfrm>
            <a:off x="208279" y="159116"/>
            <a:ext cx="751842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 b="1">
                <a:solidFill>
                  <a:srgbClr val="012540"/>
                </a:solidFill>
              </a:defRPr>
            </a:lvl1pPr>
          </a:lstStyle>
          <a:p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Part </a:t>
            </a: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7" name="1"/>
          <p:cNvSpPr/>
          <p:nvPr/>
        </p:nvSpPr>
        <p:spPr>
          <a:xfrm>
            <a:off x="3943009" y="1637061"/>
            <a:ext cx="651448" cy="65144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</a:p>
        </p:txBody>
      </p:sp>
      <p:sp>
        <p:nvSpPr>
          <p:cNvPr id="158" name="데이터 수집 Data Collection"/>
          <p:cNvSpPr/>
          <p:nvPr/>
        </p:nvSpPr>
        <p:spPr>
          <a:xfrm>
            <a:off x="4761579" y="1604652"/>
            <a:ext cx="7027131" cy="716267"/>
          </a:xfrm>
          <a:prstGeom prst="roundRect">
            <a:avLst>
              <a:gd name="adj" fmla="val 25773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30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pPr>
            <a:r>
              <a:rPr sz="2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</a:t>
            </a:r>
            <a:r>
              <a:rPr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sz="2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수집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Data Collection</a:t>
            </a:r>
          </a:p>
        </p:txBody>
      </p:sp>
      <p:sp>
        <p:nvSpPr>
          <p:cNvPr id="159" name="전처리 Pre-processing"/>
          <p:cNvSpPr/>
          <p:nvPr/>
        </p:nvSpPr>
        <p:spPr>
          <a:xfrm>
            <a:off x="4761579" y="2479364"/>
            <a:ext cx="7027131" cy="716267"/>
          </a:xfrm>
          <a:prstGeom prst="roundRect">
            <a:avLst>
              <a:gd name="adj" fmla="val 25773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30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pPr>
            <a:r>
              <a:rPr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Pre-processing</a:t>
            </a:r>
          </a:p>
        </p:txBody>
      </p:sp>
      <p:sp>
        <p:nvSpPr>
          <p:cNvPr id="160" name="특징 추출 Feature Extraction"/>
          <p:cNvSpPr/>
          <p:nvPr/>
        </p:nvSpPr>
        <p:spPr>
          <a:xfrm>
            <a:off x="4761579" y="3354077"/>
            <a:ext cx="7027131" cy="716267"/>
          </a:xfrm>
          <a:prstGeom prst="roundRect">
            <a:avLst>
              <a:gd name="adj" fmla="val 25773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30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pPr>
            <a:r>
              <a:rPr sz="2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특징</a:t>
            </a:r>
            <a:r>
              <a:rPr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sz="2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추출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Extraction</a:t>
            </a:r>
          </a:p>
        </p:txBody>
      </p:sp>
      <p:sp>
        <p:nvSpPr>
          <p:cNvPr id="161" name="모델링 Model Training and Testing"/>
          <p:cNvSpPr/>
          <p:nvPr/>
        </p:nvSpPr>
        <p:spPr>
          <a:xfrm>
            <a:off x="4761579" y="4228789"/>
            <a:ext cx="7027131" cy="716267"/>
          </a:xfrm>
          <a:prstGeom prst="roundRect">
            <a:avLst>
              <a:gd name="adj" fmla="val 25773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30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pPr>
            <a:r>
              <a:rPr sz="2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모델링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Model Training and Testing</a:t>
            </a:r>
          </a:p>
        </p:txBody>
      </p:sp>
      <p:sp>
        <p:nvSpPr>
          <p:cNvPr id="162" name="특성 예측 Personality Traits Prediction and Application"/>
          <p:cNvSpPr/>
          <p:nvPr/>
        </p:nvSpPr>
        <p:spPr>
          <a:xfrm>
            <a:off x="4755986" y="5103501"/>
            <a:ext cx="7038317" cy="716267"/>
          </a:xfrm>
          <a:prstGeom prst="roundRect">
            <a:avLst>
              <a:gd name="adj" fmla="val 25773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pP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특성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예측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Personality Traits Prediction and Application</a:t>
            </a:r>
          </a:p>
        </p:txBody>
      </p:sp>
      <p:sp>
        <p:nvSpPr>
          <p:cNvPr id="163" name="2"/>
          <p:cNvSpPr/>
          <p:nvPr/>
        </p:nvSpPr>
        <p:spPr>
          <a:xfrm>
            <a:off x="3943009" y="2479364"/>
            <a:ext cx="651448" cy="65144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</a:p>
        </p:txBody>
      </p:sp>
      <p:sp>
        <p:nvSpPr>
          <p:cNvPr id="164" name="3"/>
          <p:cNvSpPr/>
          <p:nvPr/>
        </p:nvSpPr>
        <p:spPr>
          <a:xfrm>
            <a:off x="3943009" y="3386486"/>
            <a:ext cx="651448" cy="65144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</a:p>
        </p:txBody>
      </p:sp>
      <p:sp>
        <p:nvSpPr>
          <p:cNvPr id="165" name="4"/>
          <p:cNvSpPr/>
          <p:nvPr/>
        </p:nvSpPr>
        <p:spPr>
          <a:xfrm>
            <a:off x="3943009" y="4228789"/>
            <a:ext cx="651448" cy="65144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</a:p>
        </p:txBody>
      </p:sp>
      <p:sp>
        <p:nvSpPr>
          <p:cNvPr id="166" name="5"/>
          <p:cNvSpPr/>
          <p:nvPr/>
        </p:nvSpPr>
        <p:spPr>
          <a:xfrm>
            <a:off x="3943009" y="5103501"/>
            <a:ext cx="651448" cy="65144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</a:p>
        </p:txBody>
      </p:sp>
      <p:sp>
        <p:nvSpPr>
          <p:cNvPr id="167" name="TextBox 5"/>
          <p:cNvSpPr txBox="1"/>
          <p:nvPr/>
        </p:nvSpPr>
        <p:spPr>
          <a:xfrm>
            <a:off x="1051560" y="174503"/>
            <a:ext cx="4877554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600">
                <a:solidFill>
                  <a:srgbClr val="012540"/>
                </a:solidFill>
                <a:latin typeface="NanumSquare ExtraBold"/>
                <a:ea typeface="NanumSquare ExtraBold"/>
                <a:cs typeface="NanumSquare ExtraBold"/>
                <a:sym typeface="NanumSquare ExtraBold"/>
              </a:defRPr>
            </a:lvl1pPr>
          </a:lstStyle>
          <a:p>
            <a:r>
              <a:rPr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</a:t>
            </a:r>
            <a:r>
              <a: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소개</a:t>
            </a:r>
            <a:r>
              <a: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: </a:t>
            </a:r>
            <a:r>
              <a:rPr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특성</a:t>
            </a:r>
            <a:r>
              <a: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</a:t>
            </a:r>
            <a:endParaRPr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8" name="직선 연결선 3"/>
          <p:cNvSpPr/>
          <p:nvPr/>
        </p:nvSpPr>
        <p:spPr>
          <a:xfrm>
            <a:off x="0" y="975360"/>
            <a:ext cx="12192000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18E3697-4EDE-4C38-D6B9-6CD2B4EB544F}"/>
              </a:ext>
            </a:extLst>
          </p:cNvPr>
          <p:cNvCxnSpPr/>
          <p:nvPr/>
        </p:nvCxnSpPr>
        <p:spPr>
          <a:xfrm>
            <a:off x="419100" y="2550162"/>
            <a:ext cx="5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8D332B2-F72B-B1FB-44E0-87FDB7305EB6}"/>
              </a:ext>
            </a:extLst>
          </p:cNvPr>
          <p:cNvSpPr txBox="1"/>
          <p:nvPr/>
        </p:nvSpPr>
        <p:spPr>
          <a:xfrm flipH="1">
            <a:off x="345439" y="1926134"/>
            <a:ext cx="2353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개발 프로세스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9338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</a:rPr>
              <a:t>Part 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5"/>
            <a:ext cx="509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기술 소개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: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특성 분석</a:t>
            </a:r>
          </a:p>
        </p:txBody>
      </p:sp>
      <p:graphicFrame>
        <p:nvGraphicFramePr>
          <p:cNvPr id="2" name="표 8">
            <a:extLst>
              <a:ext uri="{FF2B5EF4-FFF2-40B4-BE49-F238E27FC236}">
                <a16:creationId xmlns:a16="http://schemas.microsoft.com/office/drawing/2014/main" id="{570E8063-A047-804B-4CF5-4F26340947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805458"/>
              </p:ext>
            </p:extLst>
          </p:nvPr>
        </p:nvGraphicFramePr>
        <p:xfrm>
          <a:off x="3942608" y="2550161"/>
          <a:ext cx="7830287" cy="3548669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247854">
                  <a:extLst>
                    <a:ext uri="{9D8B030D-6E8A-4147-A177-3AD203B41FA5}">
                      <a16:colId xmlns:a16="http://schemas.microsoft.com/office/drawing/2014/main" val="2671548151"/>
                    </a:ext>
                  </a:extLst>
                </a:gridCol>
                <a:gridCol w="1247854">
                  <a:extLst>
                    <a:ext uri="{9D8B030D-6E8A-4147-A177-3AD203B41FA5}">
                      <a16:colId xmlns:a16="http://schemas.microsoft.com/office/drawing/2014/main" val="3601674947"/>
                    </a:ext>
                  </a:extLst>
                </a:gridCol>
                <a:gridCol w="1247854">
                  <a:extLst>
                    <a:ext uri="{9D8B030D-6E8A-4147-A177-3AD203B41FA5}">
                      <a16:colId xmlns:a16="http://schemas.microsoft.com/office/drawing/2014/main" val="772406288"/>
                    </a:ext>
                  </a:extLst>
                </a:gridCol>
                <a:gridCol w="817345">
                  <a:extLst>
                    <a:ext uri="{9D8B030D-6E8A-4147-A177-3AD203B41FA5}">
                      <a16:colId xmlns:a16="http://schemas.microsoft.com/office/drawing/2014/main" val="1764804015"/>
                    </a:ext>
                  </a:extLst>
                </a:gridCol>
                <a:gridCol w="817345">
                  <a:extLst>
                    <a:ext uri="{9D8B030D-6E8A-4147-A177-3AD203B41FA5}">
                      <a16:colId xmlns:a16="http://schemas.microsoft.com/office/drawing/2014/main" val="3821631927"/>
                    </a:ext>
                  </a:extLst>
                </a:gridCol>
                <a:gridCol w="817345">
                  <a:extLst>
                    <a:ext uri="{9D8B030D-6E8A-4147-A177-3AD203B41FA5}">
                      <a16:colId xmlns:a16="http://schemas.microsoft.com/office/drawing/2014/main" val="219101850"/>
                    </a:ext>
                  </a:extLst>
                </a:gridCol>
                <a:gridCol w="817345">
                  <a:extLst>
                    <a:ext uri="{9D8B030D-6E8A-4147-A177-3AD203B41FA5}">
                      <a16:colId xmlns:a16="http://schemas.microsoft.com/office/drawing/2014/main" val="3084157582"/>
                    </a:ext>
                  </a:extLst>
                </a:gridCol>
                <a:gridCol w="817345">
                  <a:extLst>
                    <a:ext uri="{9D8B030D-6E8A-4147-A177-3AD203B41FA5}">
                      <a16:colId xmlns:a16="http://schemas.microsoft.com/office/drawing/2014/main" val="1861427830"/>
                    </a:ext>
                  </a:extLst>
                </a:gridCol>
              </a:tblGrid>
              <a:tr h="602574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BABY DATA SET </a:t>
                      </a:r>
                      <a:r>
                        <a:rPr lang="ko-KR" altLang="en-US" sz="15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일부 </a:t>
                      </a:r>
                    </a:p>
                  </a:txBody>
                  <a:tcPr anchor="ctr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content</a:t>
                      </a:r>
                    </a:p>
                    <a:p>
                      <a:pPr algn="ctr" latinLnBrk="1"/>
                      <a:r>
                        <a:rPr lang="en-US" altLang="ko-KR" sz="15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Type ID</a:t>
                      </a:r>
                      <a:endParaRPr lang="ko-KR" altLang="en-US" sz="150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773799"/>
                  </a:ext>
                </a:extLst>
              </a:tr>
              <a:tr h="53366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글자 크기</a:t>
                      </a:r>
                      <a:endParaRPr lang="en-US" sz="1300" b="0" dirty="0"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85320" marR="85320" marT="42660" marB="4266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…</a:t>
                      </a:r>
                    </a:p>
                  </a:txBody>
                  <a:tcPr marL="85320" marR="85320" marT="42660" marB="4266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속도</a:t>
                      </a:r>
                      <a:endParaRPr lang="en-US" sz="1300" b="0" dirty="0"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85320" marR="85320" marT="42660" marB="4266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개방성</a:t>
                      </a:r>
                      <a:endParaRPr lang="en-US" sz="1300" b="0" dirty="0"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성실성</a:t>
                      </a:r>
                      <a:endParaRPr lang="en-US" sz="1300" b="0" dirty="0"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85320" marR="85320" marT="42660" marB="4266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외향성</a:t>
                      </a:r>
                      <a:endParaRPr lang="en-US" sz="1300" b="0" dirty="0"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85320" marR="85320" marT="42660" marB="4266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우호성</a:t>
                      </a:r>
                      <a:endParaRPr lang="en-US" sz="1300" b="0" dirty="0"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85320" marR="85320" marT="42660" marB="4266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민감성</a:t>
                      </a:r>
                      <a:endParaRPr lang="en-US" sz="1300" b="0" dirty="0"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85320" marR="85320" marT="42660" marB="4266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907067"/>
                  </a:ext>
                </a:extLst>
              </a:tr>
              <a:tr h="3446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150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…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0.777083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33289"/>
                  </a:ext>
                </a:extLst>
              </a:tr>
              <a:tr h="3446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160.5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…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0.918378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59036"/>
                  </a:ext>
                </a:extLst>
              </a:tr>
              <a:tr h="3446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143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…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0.805833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763771"/>
                  </a:ext>
                </a:extLst>
              </a:tr>
              <a:tr h="3446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124.5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…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0.940879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66844"/>
                  </a:ext>
                </a:extLst>
              </a:tr>
              <a:tr h="3446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125.5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…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0.764167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6619314"/>
                  </a:ext>
                </a:extLst>
              </a:tr>
              <a:tr h="3446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108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…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0.755789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837277"/>
                  </a:ext>
                </a:extLst>
              </a:tr>
              <a:tr h="3446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107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…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0.864396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032731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B02408F-FAB1-65C3-6A76-11942652A135}"/>
              </a:ext>
            </a:extLst>
          </p:cNvPr>
          <p:cNvCxnSpPr/>
          <p:nvPr/>
        </p:nvCxnSpPr>
        <p:spPr>
          <a:xfrm>
            <a:off x="419100" y="2550162"/>
            <a:ext cx="5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0E7DFBE-F0D3-9DB2-C217-48BA40358A5D}"/>
              </a:ext>
            </a:extLst>
          </p:cNvPr>
          <p:cNvSpPr txBox="1"/>
          <p:nvPr/>
        </p:nvSpPr>
        <p:spPr>
          <a:xfrm flipH="1">
            <a:off x="345439" y="1926134"/>
            <a:ext cx="2353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kern="12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4. </a:t>
            </a:r>
            <a:r>
              <a:rPr lang="ko-KR" altLang="en-US" sz="2800" b="1" kern="12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모델링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F18A16F6-6E52-69DD-94AF-EB6F10864E46}"/>
              </a:ext>
            </a:extLst>
          </p:cNvPr>
          <p:cNvSpPr txBox="1"/>
          <p:nvPr/>
        </p:nvSpPr>
        <p:spPr>
          <a:xfrm>
            <a:off x="9113435" y="1756857"/>
            <a:ext cx="119680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600">
                <a:latin typeface="NanumSquare Regular"/>
                <a:ea typeface="NanumSquare Regular"/>
                <a:cs typeface="NanumSquare Regular"/>
                <a:sym typeface="NanumSquare Regular"/>
              </a:defRPr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결과변수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왼쪽 대괄호 8">
            <a:extLst>
              <a:ext uri="{FF2B5EF4-FFF2-40B4-BE49-F238E27FC236}">
                <a16:creationId xmlns:a16="http://schemas.microsoft.com/office/drawing/2014/main" id="{2B01DF0C-FA69-EB00-B2D9-6A7F54EE5A9D}"/>
              </a:ext>
            </a:extLst>
          </p:cNvPr>
          <p:cNvSpPr/>
          <p:nvPr/>
        </p:nvSpPr>
        <p:spPr>
          <a:xfrm rot="5400000">
            <a:off x="9645592" y="620318"/>
            <a:ext cx="132484" cy="324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71" y="21600"/>
                  <a:pt x="0" y="21558"/>
                  <a:pt x="0" y="21506"/>
                </a:cubicBezTo>
                <a:lnTo>
                  <a:pt x="0" y="94"/>
                </a:lnTo>
                <a:cubicBezTo>
                  <a:pt x="0" y="42"/>
                  <a:pt x="9671" y="0"/>
                  <a:pt x="21600" y="0"/>
                </a:cubicBezTo>
              </a:path>
            </a:pathLst>
          </a:custGeom>
          <a:ln w="38100">
            <a:solidFill>
              <a:srgbClr val="A7C1CC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latin typeface="MalgunGothic"/>
                <a:ea typeface="MalgunGothic"/>
                <a:cs typeface="MalgunGothic"/>
                <a:sym typeface="MalgunGothic"/>
              </a:defRPr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B6C050D3-720D-C2A3-3971-76632FB1160D}"/>
              </a:ext>
            </a:extLst>
          </p:cNvPr>
          <p:cNvSpPr txBox="1"/>
          <p:nvPr/>
        </p:nvSpPr>
        <p:spPr>
          <a:xfrm>
            <a:off x="5247106" y="1756857"/>
            <a:ext cx="1196799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600">
                <a:latin typeface="NanumSquare Regular"/>
                <a:ea typeface="NanumSquare Regular"/>
                <a:cs typeface="NanumSquare Regular"/>
                <a:sym typeface="NanumSquare Regular"/>
              </a:defRPr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예측변수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왼쪽 대괄호 8">
            <a:extLst>
              <a:ext uri="{FF2B5EF4-FFF2-40B4-BE49-F238E27FC236}">
                <a16:creationId xmlns:a16="http://schemas.microsoft.com/office/drawing/2014/main" id="{ED4F5B90-7FF1-DF11-3AAD-C909BD3246FC}"/>
              </a:ext>
            </a:extLst>
          </p:cNvPr>
          <p:cNvSpPr/>
          <p:nvPr/>
        </p:nvSpPr>
        <p:spPr>
          <a:xfrm rot="5400000">
            <a:off x="5779262" y="800318"/>
            <a:ext cx="132484" cy="288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71" y="21600"/>
                  <a:pt x="0" y="21558"/>
                  <a:pt x="0" y="21506"/>
                </a:cubicBezTo>
                <a:lnTo>
                  <a:pt x="0" y="94"/>
                </a:lnTo>
                <a:cubicBezTo>
                  <a:pt x="0" y="42"/>
                  <a:pt x="9671" y="0"/>
                  <a:pt x="21600" y="0"/>
                </a:cubicBezTo>
              </a:path>
            </a:pathLst>
          </a:custGeom>
          <a:ln w="38100">
            <a:solidFill>
              <a:srgbClr val="A7C1CC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latin typeface="MalgunGothic"/>
                <a:ea typeface="MalgunGothic"/>
                <a:cs typeface="MalgunGothic"/>
                <a:sym typeface="MalgunGothic"/>
              </a:defRPr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7026D0-6A27-6926-4C0C-709F84100D36}"/>
              </a:ext>
            </a:extLst>
          </p:cNvPr>
          <p:cNvSpPr txBox="1"/>
          <p:nvPr/>
        </p:nvSpPr>
        <p:spPr>
          <a:xfrm>
            <a:off x="345439" y="2809797"/>
            <a:ext cx="35971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분석을 위한 디지털 데이터 구축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  <a:sym typeface="NanumSquare Regular"/>
            </a:endParaRP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남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232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개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+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여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280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(20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대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)</a:t>
            </a:r>
          </a:p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=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Regular"/>
              </a:rPr>
              <a:t>총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Regular"/>
              </a:rPr>
              <a:t>512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Regular"/>
              </a:rPr>
              <a:t>개의 데이터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40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</a:rPr>
              <a:t>Part 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5"/>
            <a:ext cx="509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기술 소개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: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특성 분석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B02408F-FAB1-65C3-6A76-11942652A135}"/>
              </a:ext>
            </a:extLst>
          </p:cNvPr>
          <p:cNvCxnSpPr/>
          <p:nvPr/>
        </p:nvCxnSpPr>
        <p:spPr>
          <a:xfrm>
            <a:off x="419100" y="2550162"/>
            <a:ext cx="5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0E7DFBE-F0D3-9DB2-C217-48BA40358A5D}"/>
              </a:ext>
            </a:extLst>
          </p:cNvPr>
          <p:cNvSpPr txBox="1"/>
          <p:nvPr/>
        </p:nvSpPr>
        <p:spPr>
          <a:xfrm flipH="1">
            <a:off x="345439" y="1926134"/>
            <a:ext cx="2353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kern="12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4. </a:t>
            </a:r>
            <a:r>
              <a:rPr lang="ko-KR" altLang="en-US" sz="2800" b="1" kern="12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모델링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8" name="1">
            <a:extLst>
              <a:ext uri="{FF2B5EF4-FFF2-40B4-BE49-F238E27FC236}">
                <a16:creationId xmlns:a16="http://schemas.microsoft.com/office/drawing/2014/main" id="{F79250FE-9E7F-945A-F883-6ED8071A220E}"/>
              </a:ext>
            </a:extLst>
          </p:cNvPr>
          <p:cNvSpPr/>
          <p:nvPr/>
        </p:nvSpPr>
        <p:spPr>
          <a:xfrm>
            <a:off x="3943009" y="1637061"/>
            <a:ext cx="651448" cy="65144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</a:p>
        </p:txBody>
      </p:sp>
      <p:sp>
        <p:nvSpPr>
          <p:cNvPr id="10" name="데이터 수집 Data Collection">
            <a:extLst>
              <a:ext uri="{FF2B5EF4-FFF2-40B4-BE49-F238E27FC236}">
                <a16:creationId xmlns:a16="http://schemas.microsoft.com/office/drawing/2014/main" id="{D62613EC-8CA4-9FEA-B781-3E5F55701E1A}"/>
              </a:ext>
            </a:extLst>
          </p:cNvPr>
          <p:cNvSpPr/>
          <p:nvPr/>
        </p:nvSpPr>
        <p:spPr>
          <a:xfrm>
            <a:off x="4761579" y="1604652"/>
            <a:ext cx="7027131" cy="716267"/>
          </a:xfrm>
          <a:prstGeom prst="roundRect">
            <a:avLst>
              <a:gd name="adj" fmla="val 25773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30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결과변수 탐색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SMOTE-Tomek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소수 범주 </a:t>
            </a: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정답률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개선</a:t>
            </a:r>
            <a:r>
              <a:rPr 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전처리 Pre-processing">
            <a:extLst>
              <a:ext uri="{FF2B5EF4-FFF2-40B4-BE49-F238E27FC236}">
                <a16:creationId xmlns:a16="http://schemas.microsoft.com/office/drawing/2014/main" id="{15C40FBA-1D67-4533-87F7-CB68200D830B}"/>
              </a:ext>
            </a:extLst>
          </p:cNvPr>
          <p:cNvSpPr/>
          <p:nvPr/>
        </p:nvSpPr>
        <p:spPr>
          <a:xfrm>
            <a:off x="4761579" y="2479364"/>
            <a:ext cx="7027131" cy="716267"/>
          </a:xfrm>
          <a:prstGeom prst="roundRect">
            <a:avLst>
              <a:gd name="adj" fmla="val 25773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30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pP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예측변수 탐색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상관관계 확인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 변환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표준화</a:t>
            </a:r>
            <a:endParaRPr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특징 추출 Feature Extraction">
            <a:extLst>
              <a:ext uri="{FF2B5EF4-FFF2-40B4-BE49-F238E27FC236}">
                <a16:creationId xmlns:a16="http://schemas.microsoft.com/office/drawing/2014/main" id="{E5BF6C28-9F91-9A3A-11F7-ABAD8A5762DC}"/>
              </a:ext>
            </a:extLst>
          </p:cNvPr>
          <p:cNvSpPr/>
          <p:nvPr/>
        </p:nvSpPr>
        <p:spPr>
          <a:xfrm>
            <a:off x="4761579" y="3354077"/>
            <a:ext cx="7027131" cy="716267"/>
          </a:xfrm>
          <a:prstGeom prst="roundRect">
            <a:avLst>
              <a:gd name="adj" fmla="val 25773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30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pPr>
            <a:r>
              <a:rPr 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train-test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분리 </a:t>
            </a:r>
            <a:r>
              <a:rPr 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8:2</a:t>
            </a:r>
            <a:endParaRPr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모델링 Model Training and Testing">
            <a:extLst>
              <a:ext uri="{FF2B5EF4-FFF2-40B4-BE49-F238E27FC236}">
                <a16:creationId xmlns:a16="http://schemas.microsoft.com/office/drawing/2014/main" id="{6DC070A8-4D04-56A3-091A-4CFE8D7C3039}"/>
              </a:ext>
            </a:extLst>
          </p:cNvPr>
          <p:cNvSpPr/>
          <p:nvPr/>
        </p:nvSpPr>
        <p:spPr>
          <a:xfrm>
            <a:off x="4761579" y="4228789"/>
            <a:ext cx="7027131" cy="716267"/>
          </a:xfrm>
          <a:prstGeom prst="roundRect">
            <a:avLst>
              <a:gd name="adj" fmla="val 25773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30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pPr>
            <a:r>
              <a:rPr 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10-fold, test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성능 비교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정확도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정밀도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f1-score,… </a:t>
            </a:r>
            <a:endParaRPr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특성 예측 Personality Traits Prediction and Application">
            <a:extLst>
              <a:ext uri="{FF2B5EF4-FFF2-40B4-BE49-F238E27FC236}">
                <a16:creationId xmlns:a16="http://schemas.microsoft.com/office/drawing/2014/main" id="{5971A95B-6A03-27EA-72E8-5D4F582526D2}"/>
              </a:ext>
            </a:extLst>
          </p:cNvPr>
          <p:cNvSpPr/>
          <p:nvPr/>
        </p:nvSpPr>
        <p:spPr>
          <a:xfrm>
            <a:off x="4755986" y="5103501"/>
            <a:ext cx="7038317" cy="716267"/>
          </a:xfrm>
          <a:prstGeom prst="roundRect">
            <a:avLst>
              <a:gd name="adj" fmla="val 25773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변수 선택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순열 특성 중요도 기준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2">
            <a:extLst>
              <a:ext uri="{FF2B5EF4-FFF2-40B4-BE49-F238E27FC236}">
                <a16:creationId xmlns:a16="http://schemas.microsoft.com/office/drawing/2014/main" id="{5670DA77-45B9-2B56-7B6C-300D528981BB}"/>
              </a:ext>
            </a:extLst>
          </p:cNvPr>
          <p:cNvSpPr/>
          <p:nvPr/>
        </p:nvSpPr>
        <p:spPr>
          <a:xfrm>
            <a:off x="3943009" y="2479364"/>
            <a:ext cx="651448" cy="65144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</a:p>
        </p:txBody>
      </p:sp>
      <p:sp>
        <p:nvSpPr>
          <p:cNvPr id="16" name="3">
            <a:extLst>
              <a:ext uri="{FF2B5EF4-FFF2-40B4-BE49-F238E27FC236}">
                <a16:creationId xmlns:a16="http://schemas.microsoft.com/office/drawing/2014/main" id="{DCFE0D65-568E-F674-FCAE-F145974050CA}"/>
              </a:ext>
            </a:extLst>
          </p:cNvPr>
          <p:cNvSpPr/>
          <p:nvPr/>
        </p:nvSpPr>
        <p:spPr>
          <a:xfrm>
            <a:off x="3943009" y="3386486"/>
            <a:ext cx="651448" cy="65144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</a:p>
        </p:txBody>
      </p:sp>
      <p:sp>
        <p:nvSpPr>
          <p:cNvPr id="17" name="4">
            <a:extLst>
              <a:ext uri="{FF2B5EF4-FFF2-40B4-BE49-F238E27FC236}">
                <a16:creationId xmlns:a16="http://schemas.microsoft.com/office/drawing/2014/main" id="{66A25D97-0DF1-351A-93CE-1A314EE9282C}"/>
              </a:ext>
            </a:extLst>
          </p:cNvPr>
          <p:cNvSpPr/>
          <p:nvPr/>
        </p:nvSpPr>
        <p:spPr>
          <a:xfrm>
            <a:off x="3943009" y="4228789"/>
            <a:ext cx="651448" cy="65144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</a:p>
        </p:txBody>
      </p:sp>
      <p:sp>
        <p:nvSpPr>
          <p:cNvPr id="18" name="5">
            <a:extLst>
              <a:ext uri="{FF2B5EF4-FFF2-40B4-BE49-F238E27FC236}">
                <a16:creationId xmlns:a16="http://schemas.microsoft.com/office/drawing/2014/main" id="{962CD87B-80BA-DE9E-76A7-FA6F87B448FF}"/>
              </a:ext>
            </a:extLst>
          </p:cNvPr>
          <p:cNvSpPr/>
          <p:nvPr/>
        </p:nvSpPr>
        <p:spPr>
          <a:xfrm>
            <a:off x="3943009" y="5103501"/>
            <a:ext cx="651448" cy="65144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822252BB-9AC7-97CE-75DC-5F5B821DEDED}"/>
              </a:ext>
            </a:extLst>
          </p:cNvPr>
          <p:cNvCxnSpPr>
            <a:cxnSpLocks/>
            <a:stCxn id="14" idx="3"/>
            <a:endCxn id="13" idx="3"/>
          </p:cNvCxnSpPr>
          <p:nvPr/>
        </p:nvCxnSpPr>
        <p:spPr>
          <a:xfrm flipH="1" flipV="1">
            <a:off x="11788710" y="4586923"/>
            <a:ext cx="5593" cy="874712"/>
          </a:xfrm>
          <a:prstGeom prst="bentConnector3">
            <a:avLst>
              <a:gd name="adj1" fmla="val -4087252"/>
            </a:avLst>
          </a:prstGeom>
          <a:noFill/>
          <a:ln w="38100" cap="flat">
            <a:solidFill>
              <a:srgbClr val="C5C2B3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762F10A-1C37-E12C-34F7-D8DF9CF02A52}"/>
              </a:ext>
            </a:extLst>
          </p:cNvPr>
          <p:cNvSpPr txBox="1"/>
          <p:nvPr/>
        </p:nvSpPr>
        <p:spPr>
          <a:xfrm>
            <a:off x="11722926" y="4823989"/>
            <a:ext cx="51231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반복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4D0AD5-BCDD-A60D-B71A-39744D7ED5F1}"/>
              </a:ext>
            </a:extLst>
          </p:cNvPr>
          <p:cNvSpPr txBox="1"/>
          <p:nvPr/>
        </p:nvSpPr>
        <p:spPr>
          <a:xfrm>
            <a:off x="345440" y="2809798"/>
            <a:ext cx="3430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분류 모델 성능 개선을 위한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변수 탐색 및 전처리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064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0D7931B-481C-8F9C-AF72-B573F4242B67}"/>
              </a:ext>
            </a:extLst>
          </p:cNvPr>
          <p:cNvCxnSpPr/>
          <p:nvPr/>
        </p:nvCxnSpPr>
        <p:spPr>
          <a:xfrm>
            <a:off x="419100" y="2550162"/>
            <a:ext cx="5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</a:rPr>
              <a:t>Part 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5"/>
            <a:ext cx="509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기술 소개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: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특성 분석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AEBDDA-AC52-6202-C9BE-85BA25B808EE}"/>
              </a:ext>
            </a:extLst>
          </p:cNvPr>
          <p:cNvSpPr txBox="1"/>
          <p:nvPr/>
        </p:nvSpPr>
        <p:spPr>
          <a:xfrm flipH="1">
            <a:off x="345439" y="1926134"/>
            <a:ext cx="2353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kern="12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4. </a:t>
            </a:r>
            <a:r>
              <a:rPr lang="ko-KR" altLang="en-US" sz="2800" b="1" kern="12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모델링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graphicFrame>
        <p:nvGraphicFramePr>
          <p:cNvPr id="2" name="표 8">
            <a:extLst>
              <a:ext uri="{FF2B5EF4-FFF2-40B4-BE49-F238E27FC236}">
                <a16:creationId xmlns:a16="http://schemas.microsoft.com/office/drawing/2014/main" id="{ED460218-D1B7-B7A9-56A9-EF906A7F1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264073"/>
              </p:ext>
            </p:extLst>
          </p:nvPr>
        </p:nvGraphicFramePr>
        <p:xfrm>
          <a:off x="1313509" y="2653611"/>
          <a:ext cx="9564983" cy="3073639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976648">
                  <a:extLst>
                    <a:ext uri="{9D8B030D-6E8A-4147-A177-3AD203B41FA5}">
                      <a16:colId xmlns:a16="http://schemas.microsoft.com/office/drawing/2014/main" val="2671548151"/>
                    </a:ext>
                  </a:extLst>
                </a:gridCol>
                <a:gridCol w="1517667">
                  <a:extLst>
                    <a:ext uri="{9D8B030D-6E8A-4147-A177-3AD203B41FA5}">
                      <a16:colId xmlns:a16="http://schemas.microsoft.com/office/drawing/2014/main" val="772406288"/>
                    </a:ext>
                  </a:extLst>
                </a:gridCol>
                <a:gridCol w="1517667">
                  <a:extLst>
                    <a:ext uri="{9D8B030D-6E8A-4147-A177-3AD203B41FA5}">
                      <a16:colId xmlns:a16="http://schemas.microsoft.com/office/drawing/2014/main" val="2731117459"/>
                    </a:ext>
                  </a:extLst>
                </a:gridCol>
                <a:gridCol w="1517667">
                  <a:extLst>
                    <a:ext uri="{9D8B030D-6E8A-4147-A177-3AD203B41FA5}">
                      <a16:colId xmlns:a16="http://schemas.microsoft.com/office/drawing/2014/main" val="1747046119"/>
                    </a:ext>
                  </a:extLst>
                </a:gridCol>
                <a:gridCol w="1517667">
                  <a:extLst>
                    <a:ext uri="{9D8B030D-6E8A-4147-A177-3AD203B41FA5}">
                      <a16:colId xmlns:a16="http://schemas.microsoft.com/office/drawing/2014/main" val="1434352300"/>
                    </a:ext>
                  </a:extLst>
                </a:gridCol>
                <a:gridCol w="1517667">
                  <a:extLst>
                    <a:ext uri="{9D8B030D-6E8A-4147-A177-3AD203B41FA5}">
                      <a16:colId xmlns:a16="http://schemas.microsoft.com/office/drawing/2014/main" val="1923110997"/>
                    </a:ext>
                  </a:extLst>
                </a:gridCol>
              </a:tblGrid>
              <a:tr h="583147"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개방성 </a:t>
                      </a:r>
                      <a:r>
                        <a:rPr lang="en-US" altLang="ko-KR" sz="15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성실성 </a:t>
                      </a:r>
                      <a:r>
                        <a:rPr lang="en-US" altLang="ko-KR" sz="15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C</a:t>
                      </a:r>
                      <a:endParaRPr lang="ko-KR" altLang="en-US" sz="150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외향성 </a:t>
                      </a:r>
                      <a:r>
                        <a:rPr lang="en-US" altLang="ko-KR" sz="15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E</a:t>
                      </a:r>
                      <a:endParaRPr lang="ko-KR" altLang="en-US" sz="150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우호성 </a:t>
                      </a:r>
                      <a:r>
                        <a:rPr lang="en-US" altLang="ko-KR" sz="15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A</a:t>
                      </a:r>
                      <a:endParaRPr lang="ko-KR" altLang="en-US" sz="150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신경증 </a:t>
                      </a:r>
                      <a:r>
                        <a:rPr lang="en-US" altLang="ko-KR" sz="1500" b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N</a:t>
                      </a:r>
                      <a:endParaRPr lang="ko-KR" altLang="en-US" sz="150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773799"/>
                  </a:ext>
                </a:extLst>
              </a:tr>
              <a:tr h="6226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최종 모델 종류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K-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최근접 </a:t>
                      </a:r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이웃법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K-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최근접 </a:t>
                      </a:r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이웃법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서포트 벡터 머신</a:t>
                      </a: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K-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최근접 </a:t>
                      </a:r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이웃법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K-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최근접 </a:t>
                      </a:r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이웃법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907067"/>
                  </a:ext>
                </a:extLst>
              </a:tr>
              <a:tr h="6226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10-fold 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정확도 평균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0.84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0.87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0.81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0.86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0.76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993294"/>
                  </a:ext>
                </a:extLst>
              </a:tr>
              <a:tr h="6226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테스트 데이터 정확도</a:t>
                      </a:r>
                      <a:endParaRPr lang="ko-KR" altLang="en-US" sz="1500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0.83</a:t>
                      </a:r>
                      <a:endParaRPr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0.81</a:t>
                      </a:r>
                      <a:endParaRPr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0.79</a:t>
                      </a:r>
                      <a:endParaRPr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0.81</a:t>
                      </a:r>
                      <a:endParaRPr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0.72</a:t>
                      </a:r>
                      <a:endParaRPr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33289"/>
                  </a:ext>
                </a:extLst>
              </a:tr>
              <a:tr h="6226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선택한 변수</a:t>
                      </a:r>
                      <a:endParaRPr lang="ko-KR" altLang="en-US" sz="1500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기울기 제외</a:t>
                      </a:r>
                      <a:endParaRPr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기울기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,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기준선 제외</a:t>
                      </a:r>
                      <a:endParaRPr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기준선 제외</a:t>
                      </a:r>
                      <a:endParaRPr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기준선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,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줄 간격 제외</a:t>
                      </a:r>
                      <a:endParaRPr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줄 간격 제외</a:t>
                      </a:r>
                      <a:endParaRPr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73601"/>
                  </a:ext>
                </a:extLst>
              </a:tr>
            </a:tbl>
          </a:graphicData>
        </a:graphic>
      </p:graphicFrame>
      <p:sp>
        <p:nvSpPr>
          <p:cNvPr id="3" name="데이터 수집 양식">
            <a:extLst>
              <a:ext uri="{FF2B5EF4-FFF2-40B4-BE49-F238E27FC236}">
                <a16:creationId xmlns:a16="http://schemas.microsoft.com/office/drawing/2014/main" id="{45A55921-9A26-9BFC-F95A-19883E0ED23F}"/>
              </a:ext>
            </a:extLst>
          </p:cNvPr>
          <p:cNvSpPr txBox="1"/>
          <p:nvPr/>
        </p:nvSpPr>
        <p:spPr>
          <a:xfrm>
            <a:off x="4946968" y="5881775"/>
            <a:ext cx="2298063" cy="35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700"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남자 최종 모형 성능 비교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327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0D7931B-481C-8F9C-AF72-B573F4242B67}"/>
              </a:ext>
            </a:extLst>
          </p:cNvPr>
          <p:cNvCxnSpPr/>
          <p:nvPr/>
        </p:nvCxnSpPr>
        <p:spPr>
          <a:xfrm>
            <a:off x="419100" y="2550162"/>
            <a:ext cx="5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</a:rPr>
              <a:t>Part 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5"/>
            <a:ext cx="509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기술 소개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: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특성 분석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AEBDDA-AC52-6202-C9BE-85BA25B808EE}"/>
              </a:ext>
            </a:extLst>
          </p:cNvPr>
          <p:cNvSpPr txBox="1"/>
          <p:nvPr/>
        </p:nvSpPr>
        <p:spPr>
          <a:xfrm flipH="1">
            <a:off x="345439" y="1926134"/>
            <a:ext cx="2353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kern="12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4. </a:t>
            </a:r>
            <a:r>
              <a:rPr lang="ko-KR" altLang="en-US" sz="2800" b="1" kern="12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모델링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graphicFrame>
        <p:nvGraphicFramePr>
          <p:cNvPr id="2" name="표 8">
            <a:extLst>
              <a:ext uri="{FF2B5EF4-FFF2-40B4-BE49-F238E27FC236}">
                <a16:creationId xmlns:a16="http://schemas.microsoft.com/office/drawing/2014/main" id="{ED460218-D1B7-B7A9-56A9-EF906A7F1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812721"/>
              </p:ext>
            </p:extLst>
          </p:nvPr>
        </p:nvGraphicFramePr>
        <p:xfrm>
          <a:off x="1313509" y="2653611"/>
          <a:ext cx="9564983" cy="3073639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976648">
                  <a:extLst>
                    <a:ext uri="{9D8B030D-6E8A-4147-A177-3AD203B41FA5}">
                      <a16:colId xmlns:a16="http://schemas.microsoft.com/office/drawing/2014/main" val="2671548151"/>
                    </a:ext>
                  </a:extLst>
                </a:gridCol>
                <a:gridCol w="1517667">
                  <a:extLst>
                    <a:ext uri="{9D8B030D-6E8A-4147-A177-3AD203B41FA5}">
                      <a16:colId xmlns:a16="http://schemas.microsoft.com/office/drawing/2014/main" val="772406288"/>
                    </a:ext>
                  </a:extLst>
                </a:gridCol>
                <a:gridCol w="1517667">
                  <a:extLst>
                    <a:ext uri="{9D8B030D-6E8A-4147-A177-3AD203B41FA5}">
                      <a16:colId xmlns:a16="http://schemas.microsoft.com/office/drawing/2014/main" val="2731117459"/>
                    </a:ext>
                  </a:extLst>
                </a:gridCol>
                <a:gridCol w="1517667">
                  <a:extLst>
                    <a:ext uri="{9D8B030D-6E8A-4147-A177-3AD203B41FA5}">
                      <a16:colId xmlns:a16="http://schemas.microsoft.com/office/drawing/2014/main" val="1747046119"/>
                    </a:ext>
                  </a:extLst>
                </a:gridCol>
                <a:gridCol w="1517667">
                  <a:extLst>
                    <a:ext uri="{9D8B030D-6E8A-4147-A177-3AD203B41FA5}">
                      <a16:colId xmlns:a16="http://schemas.microsoft.com/office/drawing/2014/main" val="1434352300"/>
                    </a:ext>
                  </a:extLst>
                </a:gridCol>
                <a:gridCol w="1517667">
                  <a:extLst>
                    <a:ext uri="{9D8B030D-6E8A-4147-A177-3AD203B41FA5}">
                      <a16:colId xmlns:a16="http://schemas.microsoft.com/office/drawing/2014/main" val="1923110997"/>
                    </a:ext>
                  </a:extLst>
                </a:gridCol>
              </a:tblGrid>
              <a:tr h="583147"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개방성 </a:t>
                      </a:r>
                      <a:r>
                        <a:rPr lang="en-US" altLang="ko-KR" sz="1500" b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O</a:t>
                      </a:r>
                      <a:endParaRPr lang="en-US" altLang="ko-KR" sz="150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성실성 </a:t>
                      </a:r>
                      <a:r>
                        <a:rPr lang="en-US" altLang="ko-KR" sz="15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C</a:t>
                      </a:r>
                      <a:endParaRPr lang="ko-KR" altLang="en-US" sz="150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외향성 </a:t>
                      </a:r>
                      <a:r>
                        <a:rPr lang="en-US" altLang="ko-KR" sz="15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E</a:t>
                      </a:r>
                      <a:endParaRPr lang="ko-KR" altLang="en-US" sz="150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우호성 </a:t>
                      </a:r>
                      <a:r>
                        <a:rPr lang="en-US" altLang="ko-KR" sz="15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A</a:t>
                      </a:r>
                      <a:endParaRPr lang="ko-KR" altLang="en-US" sz="150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신경증 </a:t>
                      </a:r>
                      <a:r>
                        <a:rPr lang="en-US" altLang="ko-KR" sz="1500" b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N</a:t>
                      </a:r>
                      <a:endParaRPr lang="ko-KR" altLang="en-US" sz="150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773799"/>
                  </a:ext>
                </a:extLst>
              </a:tr>
              <a:tr h="6226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최종 모델 종류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서포트 벡터 머신</a:t>
                      </a: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K-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최근접 </a:t>
                      </a:r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이웃법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K-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최근접 </a:t>
                      </a:r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이웃법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K-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최근접 이웃법</a:t>
                      </a: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K-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최근접 </a:t>
                      </a:r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이웃법</a:t>
                      </a:r>
                      <a:endParaRPr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907067"/>
                  </a:ext>
                </a:extLst>
              </a:tr>
              <a:tr h="6226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10-fold 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정확도 평균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0.97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0.89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0.74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0.88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0.74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993294"/>
                  </a:ext>
                </a:extLst>
              </a:tr>
              <a:tr h="6226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테스트 데이터 정확도</a:t>
                      </a:r>
                      <a:endParaRPr lang="ko-KR" altLang="en-US" sz="1500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0.96</a:t>
                      </a:r>
                      <a:endParaRPr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0.86</a:t>
                      </a:r>
                      <a:endParaRPr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0.75</a:t>
                      </a:r>
                      <a:endParaRPr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0.80</a:t>
                      </a:r>
                      <a:endParaRPr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0.80</a:t>
                      </a:r>
                      <a:endParaRPr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33289"/>
                  </a:ext>
                </a:extLst>
              </a:tr>
              <a:tr h="6226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선택한 변수</a:t>
                      </a:r>
                      <a:endParaRPr lang="ko-KR" altLang="en-US" sz="1500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기울기 제외</a:t>
                      </a:r>
                      <a:endParaRPr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전부</a:t>
                      </a:r>
                      <a:endParaRPr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단어 간격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,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기준선 제외</a:t>
                      </a:r>
                      <a:endParaRPr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기울기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,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줄 간격 제외</a:t>
                      </a:r>
                      <a:endParaRPr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기준선 제외</a:t>
                      </a:r>
                      <a:endParaRPr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73601"/>
                  </a:ext>
                </a:extLst>
              </a:tr>
            </a:tbl>
          </a:graphicData>
        </a:graphic>
      </p:graphicFrame>
      <p:sp>
        <p:nvSpPr>
          <p:cNvPr id="3" name="데이터 수집 양식">
            <a:extLst>
              <a:ext uri="{FF2B5EF4-FFF2-40B4-BE49-F238E27FC236}">
                <a16:creationId xmlns:a16="http://schemas.microsoft.com/office/drawing/2014/main" id="{45A55921-9A26-9BFC-F95A-19883E0ED23F}"/>
              </a:ext>
            </a:extLst>
          </p:cNvPr>
          <p:cNvSpPr txBox="1"/>
          <p:nvPr/>
        </p:nvSpPr>
        <p:spPr>
          <a:xfrm>
            <a:off x="4946968" y="5881775"/>
            <a:ext cx="2298063" cy="35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700"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여자 최종 모형 성능 비교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303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Box 4"/>
          <p:cNvSpPr txBox="1"/>
          <p:nvPr/>
        </p:nvSpPr>
        <p:spPr>
          <a:xfrm>
            <a:off x="208279" y="159116"/>
            <a:ext cx="751842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 b="1">
                <a:solidFill>
                  <a:srgbClr val="012540"/>
                </a:solidFill>
              </a:defRPr>
            </a:lvl1pPr>
          </a:lstStyle>
          <a:p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Part </a:t>
            </a: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7" name="1"/>
          <p:cNvSpPr/>
          <p:nvPr/>
        </p:nvSpPr>
        <p:spPr>
          <a:xfrm>
            <a:off x="3943009" y="1637061"/>
            <a:ext cx="651448" cy="65144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</a:p>
        </p:txBody>
      </p:sp>
      <p:sp>
        <p:nvSpPr>
          <p:cNvPr id="158" name="데이터 수집 Data Collection"/>
          <p:cNvSpPr/>
          <p:nvPr/>
        </p:nvSpPr>
        <p:spPr>
          <a:xfrm>
            <a:off x="4761579" y="1604652"/>
            <a:ext cx="7027131" cy="716267"/>
          </a:xfrm>
          <a:prstGeom prst="roundRect">
            <a:avLst>
              <a:gd name="adj" fmla="val 25773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30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pP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하루에 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번 오늘의 글귀 작성</a:t>
            </a:r>
            <a:endParaRPr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9" name="전처리 Pre-processing"/>
          <p:cNvSpPr/>
          <p:nvPr/>
        </p:nvSpPr>
        <p:spPr>
          <a:xfrm>
            <a:off x="4761579" y="2479364"/>
            <a:ext cx="7027131" cy="716267"/>
          </a:xfrm>
          <a:prstGeom prst="roundRect">
            <a:avLst>
              <a:gd name="adj" fmla="val 25773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30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pPr>
            <a:r>
              <a:rPr sz="2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endParaRPr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0" name="특징 추출 Feature Extraction"/>
          <p:cNvSpPr/>
          <p:nvPr/>
        </p:nvSpPr>
        <p:spPr>
          <a:xfrm>
            <a:off x="4761579" y="3354077"/>
            <a:ext cx="7027131" cy="716267"/>
          </a:xfrm>
          <a:prstGeom prst="roundRect">
            <a:avLst>
              <a:gd name="adj" fmla="val 25773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30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pP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필적 </a:t>
            </a:r>
            <a:r>
              <a:rPr sz="2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특징</a:t>
            </a:r>
            <a:r>
              <a:rPr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sz="2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추출</a:t>
            </a:r>
            <a:r>
              <a:rPr 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DB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적재</a:t>
            </a:r>
            <a:endParaRPr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1" name="모델링 Model Training and Testing"/>
          <p:cNvSpPr/>
          <p:nvPr/>
        </p:nvSpPr>
        <p:spPr>
          <a:xfrm>
            <a:off x="4761579" y="4228789"/>
            <a:ext cx="7027131" cy="716267"/>
          </a:xfrm>
          <a:prstGeom prst="roundRect">
            <a:avLst>
              <a:gd name="adj" fmla="val 25773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30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pP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적재된 데이터 수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≥ 3  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※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시연의 경우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이 조건 비활성화</a:t>
            </a: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2" name="특성 예측 Personality Traits Prediction and Application"/>
          <p:cNvSpPr/>
          <p:nvPr/>
        </p:nvSpPr>
        <p:spPr>
          <a:xfrm>
            <a:off x="4755986" y="5103501"/>
            <a:ext cx="7038317" cy="716267"/>
          </a:xfrm>
          <a:prstGeom prst="roundRect">
            <a:avLst>
              <a:gd name="adj" fmla="val 25773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pP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특성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예측</a:t>
            </a: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결과 제시</a:t>
            </a:r>
            <a:endParaRPr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3" name="2"/>
          <p:cNvSpPr/>
          <p:nvPr/>
        </p:nvSpPr>
        <p:spPr>
          <a:xfrm>
            <a:off x="3943009" y="2479364"/>
            <a:ext cx="651448" cy="65144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</a:p>
        </p:txBody>
      </p:sp>
      <p:sp>
        <p:nvSpPr>
          <p:cNvPr id="164" name="3"/>
          <p:cNvSpPr/>
          <p:nvPr/>
        </p:nvSpPr>
        <p:spPr>
          <a:xfrm>
            <a:off x="3943009" y="3386486"/>
            <a:ext cx="651448" cy="65144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</a:p>
        </p:txBody>
      </p:sp>
      <p:sp>
        <p:nvSpPr>
          <p:cNvPr id="165" name="4"/>
          <p:cNvSpPr/>
          <p:nvPr/>
        </p:nvSpPr>
        <p:spPr>
          <a:xfrm>
            <a:off x="3943009" y="4228789"/>
            <a:ext cx="651448" cy="65144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</a:p>
        </p:txBody>
      </p:sp>
      <p:sp>
        <p:nvSpPr>
          <p:cNvPr id="166" name="5"/>
          <p:cNvSpPr/>
          <p:nvPr/>
        </p:nvSpPr>
        <p:spPr>
          <a:xfrm>
            <a:off x="3943009" y="5103501"/>
            <a:ext cx="651448" cy="65144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</a:p>
        </p:txBody>
      </p:sp>
      <p:sp>
        <p:nvSpPr>
          <p:cNvPr id="167" name="TextBox 5"/>
          <p:cNvSpPr txBox="1"/>
          <p:nvPr/>
        </p:nvSpPr>
        <p:spPr>
          <a:xfrm>
            <a:off x="1051560" y="174503"/>
            <a:ext cx="4877554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600">
                <a:solidFill>
                  <a:srgbClr val="012540"/>
                </a:solidFill>
                <a:latin typeface="NanumSquare ExtraBold"/>
                <a:ea typeface="NanumSquare ExtraBold"/>
                <a:cs typeface="NanumSquare ExtraBold"/>
                <a:sym typeface="NanumSquare ExtraBold"/>
              </a:defRPr>
            </a:lvl1pPr>
          </a:lstStyle>
          <a:p>
            <a:r>
              <a:rPr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</a:t>
            </a:r>
            <a:r>
              <a: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소개</a:t>
            </a:r>
            <a:r>
              <a: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: </a:t>
            </a:r>
            <a:r>
              <a:rPr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특성</a:t>
            </a:r>
            <a:r>
              <a:rPr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</a:t>
            </a:r>
            <a:endParaRPr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8" name="직선 연결선 3"/>
          <p:cNvSpPr/>
          <p:nvPr/>
        </p:nvSpPr>
        <p:spPr>
          <a:xfrm>
            <a:off x="0" y="975360"/>
            <a:ext cx="12192000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92CD9AF6-CC3D-8837-3F2F-5DBF7A2A12C3}"/>
              </a:ext>
            </a:extLst>
          </p:cNvPr>
          <p:cNvCxnSpPr>
            <a:cxnSpLocks/>
          </p:cNvCxnSpPr>
          <p:nvPr/>
        </p:nvCxnSpPr>
        <p:spPr>
          <a:xfrm flipV="1">
            <a:off x="11788710" y="1962786"/>
            <a:ext cx="12700" cy="2624137"/>
          </a:xfrm>
          <a:prstGeom prst="bentConnector3">
            <a:avLst>
              <a:gd name="adj1" fmla="val 1800000"/>
            </a:avLst>
          </a:prstGeom>
          <a:noFill/>
          <a:ln w="38100" cap="flat">
            <a:solidFill>
              <a:srgbClr val="C5C2B3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9BF769-DFFB-F20B-ABDF-7739213B6CB4}"/>
              </a:ext>
            </a:extLst>
          </p:cNvPr>
          <p:cNvSpPr txBox="1"/>
          <p:nvPr/>
        </p:nvSpPr>
        <p:spPr>
          <a:xfrm>
            <a:off x="11841676" y="3090189"/>
            <a:ext cx="38728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No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631F2D-2BA2-D671-795C-0E9FA7F48168}"/>
              </a:ext>
            </a:extLst>
          </p:cNvPr>
          <p:cNvSpPr txBox="1"/>
          <p:nvPr/>
        </p:nvSpPr>
        <p:spPr>
          <a:xfrm>
            <a:off x="345440" y="2809799"/>
            <a:ext cx="35975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훈련을 마친 모델은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탭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특성 분석 서비스 제공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데이터가 일정 수 이상 쌓였을 때 특성분석 서비스 활성화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136B067-12A1-17CC-DA90-506408D3E0DF}"/>
              </a:ext>
            </a:extLst>
          </p:cNvPr>
          <p:cNvCxnSpPr/>
          <p:nvPr/>
        </p:nvCxnSpPr>
        <p:spPr>
          <a:xfrm>
            <a:off x="419100" y="2550162"/>
            <a:ext cx="5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0622A6F-219C-9F83-2EE3-49EE5F239202}"/>
              </a:ext>
            </a:extLst>
          </p:cNvPr>
          <p:cNvSpPr txBox="1"/>
          <p:nvPr/>
        </p:nvSpPr>
        <p:spPr>
          <a:xfrm flipH="1">
            <a:off x="345438" y="1926134"/>
            <a:ext cx="2946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kern="12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서비스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프로세스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613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178C71-EBB6-426E-B226-10A189FBC989}"/>
              </a:ext>
            </a:extLst>
          </p:cNvPr>
          <p:cNvSpPr txBox="1"/>
          <p:nvPr/>
        </p:nvSpPr>
        <p:spPr>
          <a:xfrm>
            <a:off x="2602095" y="3105835"/>
            <a:ext cx="6987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“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E82B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손글씨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로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E82B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성격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을 분석해 드립니다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“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5088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</a:rPr>
              <a:t>Part 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5"/>
            <a:ext cx="509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기술 소개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: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특성 분석</a:t>
            </a:r>
          </a:p>
        </p:txBody>
      </p:sp>
      <p:sp>
        <p:nvSpPr>
          <p:cNvPr id="3" name="데이터 수집 양식">
            <a:extLst>
              <a:ext uri="{FF2B5EF4-FFF2-40B4-BE49-F238E27FC236}">
                <a16:creationId xmlns:a16="http://schemas.microsoft.com/office/drawing/2014/main" id="{55027DCF-9137-7E3F-54EC-C04D7A12B520}"/>
              </a:ext>
            </a:extLst>
          </p:cNvPr>
          <p:cNvSpPr txBox="1"/>
          <p:nvPr/>
        </p:nvSpPr>
        <p:spPr>
          <a:xfrm>
            <a:off x="1148356" y="3861248"/>
            <a:ext cx="4141517" cy="35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700"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pPr algn="ctr"/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외향성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남자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모델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 </a:t>
            </a: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SHAP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영향도 요약 그래프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500F460-BFF2-E207-2B26-EF3A09D03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805" y="1363051"/>
            <a:ext cx="4963169" cy="2232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8B1E911-7730-65B2-FB93-7D3BE4D50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30" y="1234642"/>
            <a:ext cx="4964761" cy="2488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데이터 수집 양식">
            <a:extLst>
              <a:ext uri="{FF2B5EF4-FFF2-40B4-BE49-F238E27FC236}">
                <a16:creationId xmlns:a16="http://schemas.microsoft.com/office/drawing/2014/main" id="{0B62E435-CF5A-525E-8FB4-89E5F4BD5A1C}"/>
              </a:ext>
            </a:extLst>
          </p:cNvPr>
          <p:cNvSpPr txBox="1"/>
          <p:nvPr/>
        </p:nvSpPr>
        <p:spPr>
          <a:xfrm>
            <a:off x="6704633" y="3861248"/>
            <a:ext cx="4141516" cy="35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700"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pPr algn="ctr"/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외향성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여자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모델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 </a:t>
            </a: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SHAP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영향도 요약 그래프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95026D6C-DAEB-D259-4C83-DAECB573AF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527441"/>
              </p:ext>
            </p:extLst>
          </p:nvPr>
        </p:nvGraphicFramePr>
        <p:xfrm>
          <a:off x="1652378" y="4523843"/>
          <a:ext cx="8887244" cy="16157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443622">
                  <a:extLst>
                    <a:ext uri="{9D8B030D-6E8A-4147-A177-3AD203B41FA5}">
                      <a16:colId xmlns:a16="http://schemas.microsoft.com/office/drawing/2014/main" val="3181197926"/>
                    </a:ext>
                  </a:extLst>
                </a:gridCol>
                <a:gridCol w="4443622">
                  <a:extLst>
                    <a:ext uri="{9D8B030D-6E8A-4147-A177-3AD203B41FA5}">
                      <a16:colId xmlns:a16="http://schemas.microsoft.com/office/drawing/2014/main" val="2577394340"/>
                    </a:ext>
                  </a:extLst>
                </a:gridCol>
              </a:tblGrid>
              <a:tr h="6172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남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여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773799"/>
                  </a:ext>
                </a:extLst>
              </a:tr>
              <a:tr h="499240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500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속도가 빠를 때</a:t>
                      </a:r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외향성이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강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 </a:t>
                      </a:r>
                      <a:r>
                        <a:rPr lang="ko-KR" altLang="en-US" sz="1500" dirty="0">
                          <a:solidFill>
                            <a:srgbClr val="024B8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양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 관계</a:t>
                      </a:r>
                      <a:endParaRPr lang="en-US" altLang="ko-KR" sz="14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5080" marR="55080" marT="27540" marB="275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altLang="ko-KR" sz="1200" dirty="0">
                          <a:effectLst/>
                          <a:latin typeface="+mn-ea"/>
                          <a:ea typeface="+mn-ea"/>
                        </a:rPr>
                        <a:t>[0.5972476, -0.203921, 0.72500867, 0.19990204,...</a:t>
                      </a:r>
                    </a:p>
                  </a:txBody>
                  <a:tcPr marL="55080" marR="55080" marT="27540" marB="275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907067"/>
                  </a:ext>
                </a:extLst>
              </a:tr>
              <a:tr h="4992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err="1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필압이</a:t>
                      </a:r>
                      <a:r>
                        <a:rPr lang="ko-KR" altLang="en-US" sz="1500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강할 때</a:t>
                      </a:r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외향성이 </a:t>
                      </a:r>
                      <a:r>
                        <a:rPr lang="ko-KR" altLang="en-US" sz="1500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약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 </a:t>
                      </a:r>
                      <a:r>
                        <a:rPr lang="ko-KR" altLang="en-US" sz="1500" dirty="0">
                          <a:solidFill>
                            <a:srgbClr val="C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음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 관계</a:t>
                      </a:r>
                      <a:endParaRPr lang="en-US" altLang="ko-KR" sz="14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5080" marR="55080" marT="27540" marB="275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글자 크기가 클 때</a:t>
                      </a:r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외향성이 </a:t>
                      </a:r>
                      <a:r>
                        <a:rPr lang="ko-KR" altLang="en-US" sz="1500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강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 </a:t>
                      </a:r>
                      <a:r>
                        <a:rPr lang="ko-KR" altLang="en-US" sz="1500" dirty="0">
                          <a:solidFill>
                            <a:srgbClr val="024B8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양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 관계</a:t>
                      </a:r>
                      <a:endParaRPr lang="en-US" altLang="ko-KR" sz="14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5080" marR="55080" marT="27540" marB="275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33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652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7F7E7FD-5B2C-4C7B-B498-C80630F33F53}"/>
              </a:ext>
            </a:extLst>
          </p:cNvPr>
          <p:cNvGrpSpPr/>
          <p:nvPr/>
        </p:nvGrpSpPr>
        <p:grpSpPr>
          <a:xfrm>
            <a:off x="826794" y="1646091"/>
            <a:ext cx="3002665" cy="4161689"/>
            <a:chOff x="989354" y="1453051"/>
            <a:chExt cx="3002665" cy="416168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5EEF698-CD8D-4DBD-B915-DFB00393B1DE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39947B7-9F0D-41A6-9B76-D0D6448A2F7A}"/>
                </a:ext>
              </a:extLst>
            </p:cNvPr>
            <p:cNvSpPr txBox="1"/>
            <p:nvPr/>
          </p:nvSpPr>
          <p:spPr>
            <a:xfrm flipH="1">
              <a:off x="1261146" y="5035617"/>
              <a:ext cx="24590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</a:rPr>
                <a:t>안드로이드와 서버 연동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B1752E51-387D-4A9A-8CE1-B506ED786885}"/>
                </a:ext>
              </a:extLst>
            </p:cNvPr>
            <p:cNvCxnSpPr>
              <a:cxnSpLocks/>
            </p:cNvCxnSpPr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그림 9" descr="상징, 그래픽, 로고, 폰트이(가) 표시된 사진&#10;&#10;자동 생성된 설명">
            <a:extLst>
              <a:ext uri="{FF2B5EF4-FFF2-40B4-BE49-F238E27FC236}">
                <a16:creationId xmlns:a16="http://schemas.microsoft.com/office/drawing/2014/main" id="{52F7D5A7-8F5E-BF1B-C206-AC4A7AF3B8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26" y="2427885"/>
            <a:ext cx="1440000" cy="1440000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A182F30D-2013-4BCB-8FAA-E343BB5ECE85}"/>
              </a:ext>
            </a:extLst>
          </p:cNvPr>
          <p:cNvGrpSpPr/>
          <p:nvPr/>
        </p:nvGrpSpPr>
        <p:grpSpPr>
          <a:xfrm>
            <a:off x="4599943" y="1646091"/>
            <a:ext cx="3002665" cy="4161689"/>
            <a:chOff x="989354" y="1453051"/>
            <a:chExt cx="3002665" cy="4161689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E5F1E685-8436-427F-B992-440FCA90FAF9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DE92F5C-3407-4A1D-926D-1D7CB6288FFB}"/>
                </a:ext>
              </a:extLst>
            </p:cNvPr>
            <p:cNvSpPr txBox="1"/>
            <p:nvPr/>
          </p:nvSpPr>
          <p:spPr>
            <a:xfrm flipH="1">
              <a:off x="1211505" y="5035617"/>
              <a:ext cx="2547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</a:rPr>
                <a:t>필체를 이용한 특성분석</a:t>
              </a: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CC27E663-EF1D-4186-9145-3AFFBB30E9F6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</a:rPr>
              <a:t>Part 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462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kern="1200" dirty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기술 소개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CF67FE0-41F0-4D39-9EFE-3DBD0B9AA29F}"/>
              </a:ext>
            </a:extLst>
          </p:cNvPr>
          <p:cNvGrpSpPr/>
          <p:nvPr/>
        </p:nvGrpSpPr>
        <p:grpSpPr>
          <a:xfrm>
            <a:off x="8373092" y="1646091"/>
            <a:ext cx="3002665" cy="4161689"/>
            <a:chOff x="989354" y="1453051"/>
            <a:chExt cx="3002665" cy="4161689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17EE3430-1A2E-47B2-A04C-314FFE5D238B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67EA438-5C8B-44AA-8AC6-E58944798855}"/>
                </a:ext>
              </a:extLst>
            </p:cNvPr>
            <p:cNvSpPr txBox="1"/>
            <p:nvPr/>
          </p:nvSpPr>
          <p:spPr>
            <a:xfrm flipH="1">
              <a:off x="1153564" y="5055675"/>
              <a:ext cx="2674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</a:rPr>
                <a:t>추천 알고리즘</a:t>
              </a: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F8181C3-65EF-4C06-8767-F8278DD98B22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KakaoTalk_Photo_2023-03-10-20-33-52 002.png" descr="KakaoTalk_Photo_2023-03-10-20-33-52 002.png">
            <a:extLst>
              <a:ext uri="{FF2B5EF4-FFF2-40B4-BE49-F238E27FC236}">
                <a16:creationId xmlns:a16="http://schemas.microsoft.com/office/drawing/2014/main" id="{2161A37C-42F9-7CD7-B64E-D0E877309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000" y="2247423"/>
            <a:ext cx="1799999" cy="180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그림 7" descr="화살이(가) 표시된 사진&#10;&#10;자동 생성된 설명">
            <a:extLst>
              <a:ext uri="{FF2B5EF4-FFF2-40B4-BE49-F238E27FC236}">
                <a16:creationId xmlns:a16="http://schemas.microsoft.com/office/drawing/2014/main" id="{E829F67D-C1A5-6F09-A868-8DA73AE9CFA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424" y="2427423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395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7F7E7FD-5B2C-4C7B-B498-C80630F33F53}"/>
              </a:ext>
            </a:extLst>
          </p:cNvPr>
          <p:cNvGrpSpPr/>
          <p:nvPr/>
        </p:nvGrpSpPr>
        <p:grpSpPr>
          <a:xfrm>
            <a:off x="826794" y="1646091"/>
            <a:ext cx="3002665" cy="4161689"/>
            <a:chOff x="989354" y="1453051"/>
            <a:chExt cx="3002665" cy="416168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5EEF698-CD8D-4DBD-B915-DFB00393B1DE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39947B7-9F0D-41A6-9B76-D0D6448A2F7A}"/>
                </a:ext>
              </a:extLst>
            </p:cNvPr>
            <p:cNvSpPr txBox="1"/>
            <p:nvPr/>
          </p:nvSpPr>
          <p:spPr>
            <a:xfrm flipH="1">
              <a:off x="1261146" y="5035617"/>
              <a:ext cx="24590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</a:rPr>
                <a:t>안드로이드와 서버 연동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B1752E51-387D-4A9A-8CE1-B506ED786885}"/>
                </a:ext>
              </a:extLst>
            </p:cNvPr>
            <p:cNvCxnSpPr>
              <a:cxnSpLocks/>
            </p:cNvCxnSpPr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그림 9" descr="상징, 그래픽, 로고, 폰트이(가) 표시된 사진&#10;&#10;자동 생성된 설명">
            <a:extLst>
              <a:ext uri="{FF2B5EF4-FFF2-40B4-BE49-F238E27FC236}">
                <a16:creationId xmlns:a16="http://schemas.microsoft.com/office/drawing/2014/main" id="{52F7D5A7-8F5E-BF1B-C206-AC4A7AF3B8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26" y="2427885"/>
            <a:ext cx="1440000" cy="1440000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A182F30D-2013-4BCB-8FAA-E343BB5ECE85}"/>
              </a:ext>
            </a:extLst>
          </p:cNvPr>
          <p:cNvGrpSpPr/>
          <p:nvPr/>
        </p:nvGrpSpPr>
        <p:grpSpPr>
          <a:xfrm>
            <a:off x="4599943" y="1646091"/>
            <a:ext cx="3002665" cy="4161689"/>
            <a:chOff x="989354" y="1453051"/>
            <a:chExt cx="3002665" cy="4161689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E5F1E685-8436-427F-B992-440FCA90FAF9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DE92F5C-3407-4A1D-926D-1D7CB6288FFB}"/>
                </a:ext>
              </a:extLst>
            </p:cNvPr>
            <p:cNvSpPr txBox="1"/>
            <p:nvPr/>
          </p:nvSpPr>
          <p:spPr>
            <a:xfrm flipH="1">
              <a:off x="1211505" y="5035617"/>
              <a:ext cx="2547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</a:rPr>
                <a:t>필체를 이용한 특성분석</a:t>
              </a: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CC27E663-EF1D-4186-9145-3AFFBB30E9F6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</a:rPr>
              <a:t>Part 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462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kern="1200" dirty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기술 소개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CF67FE0-41F0-4D39-9EFE-3DBD0B9AA29F}"/>
              </a:ext>
            </a:extLst>
          </p:cNvPr>
          <p:cNvGrpSpPr/>
          <p:nvPr/>
        </p:nvGrpSpPr>
        <p:grpSpPr>
          <a:xfrm>
            <a:off x="8373092" y="1646091"/>
            <a:ext cx="3002665" cy="4161689"/>
            <a:chOff x="989354" y="1453051"/>
            <a:chExt cx="3002665" cy="4161689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17EE3430-1A2E-47B2-A04C-314FFE5D238B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rgbClr val="93A9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67EA438-5C8B-44AA-8AC6-E58944798855}"/>
                </a:ext>
              </a:extLst>
            </p:cNvPr>
            <p:cNvSpPr txBox="1"/>
            <p:nvPr/>
          </p:nvSpPr>
          <p:spPr>
            <a:xfrm flipH="1">
              <a:off x="1153564" y="5055675"/>
              <a:ext cx="2674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</a:rPr>
                <a:t>추천 알고리즘</a:t>
              </a: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F8181C3-65EF-4C06-8767-F8278DD98B22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>
              <a:solidFill>
                <a:srgbClr val="93A9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KakaoTalk_Photo_2023-03-10-20-33-52 002.png" descr="KakaoTalk_Photo_2023-03-10-20-33-52 002.png">
            <a:extLst>
              <a:ext uri="{FF2B5EF4-FFF2-40B4-BE49-F238E27FC236}">
                <a16:creationId xmlns:a16="http://schemas.microsoft.com/office/drawing/2014/main" id="{2161A37C-42F9-7CD7-B64E-D0E877309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000" y="2247423"/>
            <a:ext cx="1799999" cy="180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그림 7" descr="화살이(가) 표시된 사진&#10;&#10;자동 생성된 설명">
            <a:extLst>
              <a:ext uri="{FF2B5EF4-FFF2-40B4-BE49-F238E27FC236}">
                <a16:creationId xmlns:a16="http://schemas.microsoft.com/office/drawing/2014/main" id="{E829F67D-C1A5-6F09-A868-8DA73AE9CFA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424" y="2427423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95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</a:rPr>
              <a:t>Part 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5"/>
            <a:ext cx="509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기술 소개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: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추천 알고리즘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15CC79C-EEA9-B1DE-8BBB-AC7ACAB02928}"/>
              </a:ext>
            </a:extLst>
          </p:cNvPr>
          <p:cNvSpPr/>
          <p:nvPr/>
        </p:nvSpPr>
        <p:spPr>
          <a:xfrm>
            <a:off x="281131" y="3174340"/>
            <a:ext cx="1989221" cy="12352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회원가입 시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선호 장르 입력</a:t>
            </a:r>
          </a:p>
        </p:txBody>
      </p:sp>
      <p:sp>
        <p:nvSpPr>
          <p:cNvPr id="10" name="순서도: 판단 9">
            <a:extLst>
              <a:ext uri="{FF2B5EF4-FFF2-40B4-BE49-F238E27FC236}">
                <a16:creationId xmlns:a16="http://schemas.microsoft.com/office/drawing/2014/main" id="{F5DC97DB-9BC6-067A-5203-C69808D75D3A}"/>
              </a:ext>
            </a:extLst>
          </p:cNvPr>
          <p:cNvSpPr/>
          <p:nvPr/>
        </p:nvSpPr>
        <p:spPr>
          <a:xfrm>
            <a:off x="3318891" y="3015602"/>
            <a:ext cx="2516459" cy="1552714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05F282-5329-0198-680F-C5D2518C9C76}"/>
              </a:ext>
            </a:extLst>
          </p:cNvPr>
          <p:cNvSpPr/>
          <p:nvPr/>
        </p:nvSpPr>
        <p:spPr>
          <a:xfrm>
            <a:off x="3118458" y="1306637"/>
            <a:ext cx="2917323" cy="12352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사용자 선호 장르와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함께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콘텐츠 기반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필터링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BB1F44E-6B4C-EFB4-3AB5-3CBBFD52682C}"/>
              </a:ext>
            </a:extLst>
          </p:cNvPr>
          <p:cNvSpPr/>
          <p:nvPr/>
        </p:nvSpPr>
        <p:spPr>
          <a:xfrm>
            <a:off x="6883889" y="3174340"/>
            <a:ext cx="1989221" cy="12352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특성 그룹별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협업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필터링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6A393A9-EF10-35AB-53F8-BAEAC181F15D}"/>
              </a:ext>
            </a:extLst>
          </p:cNvPr>
          <p:cNvSpPr/>
          <p:nvPr/>
        </p:nvSpPr>
        <p:spPr>
          <a:xfrm>
            <a:off x="9921648" y="3174340"/>
            <a:ext cx="1989221" cy="12352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콘텐츠 순위화</a:t>
            </a: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124E2FB2-0CF6-D898-83EE-53AF8A184B51}"/>
              </a:ext>
            </a:extLst>
          </p:cNvPr>
          <p:cNvSpPr/>
          <p:nvPr/>
        </p:nvSpPr>
        <p:spPr>
          <a:xfrm flipH="1">
            <a:off x="2390789" y="3643154"/>
            <a:ext cx="807665" cy="297611"/>
          </a:xfrm>
          <a:custGeom>
            <a:avLst/>
            <a:gdLst>
              <a:gd name="connsiteX0" fmla="*/ 0 w 807664"/>
              <a:gd name="connsiteY0" fmla="*/ 74403 h 297610"/>
              <a:gd name="connsiteX1" fmla="*/ 658859 w 807664"/>
              <a:gd name="connsiteY1" fmla="*/ 74403 h 297610"/>
              <a:gd name="connsiteX2" fmla="*/ 658859 w 807664"/>
              <a:gd name="connsiteY2" fmla="*/ 0 h 297610"/>
              <a:gd name="connsiteX3" fmla="*/ 807664 w 807664"/>
              <a:gd name="connsiteY3" fmla="*/ 148805 h 297610"/>
              <a:gd name="connsiteX4" fmla="*/ 658859 w 807664"/>
              <a:gd name="connsiteY4" fmla="*/ 297610 h 297610"/>
              <a:gd name="connsiteX5" fmla="*/ 658859 w 807664"/>
              <a:gd name="connsiteY5" fmla="*/ 223208 h 297610"/>
              <a:gd name="connsiteX6" fmla="*/ 0 w 807664"/>
              <a:gd name="connsiteY6" fmla="*/ 223208 h 297610"/>
              <a:gd name="connsiteX7" fmla="*/ 0 w 807664"/>
              <a:gd name="connsiteY7" fmla="*/ 74403 h 29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664" h="297610">
                <a:moveTo>
                  <a:pt x="807664" y="223207"/>
                </a:moveTo>
                <a:lnTo>
                  <a:pt x="148805" y="223207"/>
                </a:lnTo>
                <a:lnTo>
                  <a:pt x="148805" y="297609"/>
                </a:lnTo>
                <a:lnTo>
                  <a:pt x="0" y="148805"/>
                </a:lnTo>
                <a:lnTo>
                  <a:pt x="148805" y="1"/>
                </a:lnTo>
                <a:lnTo>
                  <a:pt x="148805" y="74402"/>
                </a:lnTo>
                <a:lnTo>
                  <a:pt x="807664" y="74403"/>
                </a:lnTo>
                <a:lnTo>
                  <a:pt x="807664" y="223207"/>
                </a:lnTo>
                <a:close/>
              </a:path>
            </a:pathLst>
          </a:custGeom>
          <a:solidFill>
            <a:srgbClr val="C5C2B3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283" tIns="59523" rIns="89284" bIns="59522" numCol="1" spcCol="1270" anchor="ctr" anchorCtr="0">
            <a:noAutofit/>
          </a:bodyPr>
          <a:lstStyle/>
          <a:p>
            <a:pPr marL="0" marR="0" lvl="0" indent="0" algn="ctr" defTabSz="57785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4020A024-884F-D28D-AD42-CDB5B97C7AB7}"/>
              </a:ext>
            </a:extLst>
          </p:cNvPr>
          <p:cNvSpPr/>
          <p:nvPr/>
        </p:nvSpPr>
        <p:spPr>
          <a:xfrm flipH="1">
            <a:off x="5955787" y="3643154"/>
            <a:ext cx="807665" cy="297611"/>
          </a:xfrm>
          <a:custGeom>
            <a:avLst/>
            <a:gdLst>
              <a:gd name="connsiteX0" fmla="*/ 0 w 807664"/>
              <a:gd name="connsiteY0" fmla="*/ 74403 h 297610"/>
              <a:gd name="connsiteX1" fmla="*/ 658859 w 807664"/>
              <a:gd name="connsiteY1" fmla="*/ 74403 h 297610"/>
              <a:gd name="connsiteX2" fmla="*/ 658859 w 807664"/>
              <a:gd name="connsiteY2" fmla="*/ 0 h 297610"/>
              <a:gd name="connsiteX3" fmla="*/ 807664 w 807664"/>
              <a:gd name="connsiteY3" fmla="*/ 148805 h 297610"/>
              <a:gd name="connsiteX4" fmla="*/ 658859 w 807664"/>
              <a:gd name="connsiteY4" fmla="*/ 297610 h 297610"/>
              <a:gd name="connsiteX5" fmla="*/ 658859 w 807664"/>
              <a:gd name="connsiteY5" fmla="*/ 223208 h 297610"/>
              <a:gd name="connsiteX6" fmla="*/ 0 w 807664"/>
              <a:gd name="connsiteY6" fmla="*/ 223208 h 297610"/>
              <a:gd name="connsiteX7" fmla="*/ 0 w 807664"/>
              <a:gd name="connsiteY7" fmla="*/ 74403 h 29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664" h="297610">
                <a:moveTo>
                  <a:pt x="807664" y="223207"/>
                </a:moveTo>
                <a:lnTo>
                  <a:pt x="148805" y="223207"/>
                </a:lnTo>
                <a:lnTo>
                  <a:pt x="148805" y="297609"/>
                </a:lnTo>
                <a:lnTo>
                  <a:pt x="0" y="148805"/>
                </a:lnTo>
                <a:lnTo>
                  <a:pt x="148805" y="1"/>
                </a:lnTo>
                <a:lnTo>
                  <a:pt x="148805" y="74402"/>
                </a:lnTo>
                <a:lnTo>
                  <a:pt x="807664" y="74403"/>
                </a:lnTo>
                <a:lnTo>
                  <a:pt x="807664" y="223207"/>
                </a:lnTo>
                <a:close/>
              </a:path>
            </a:pathLst>
          </a:custGeom>
          <a:solidFill>
            <a:srgbClr val="C5C2B3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283" tIns="59523" rIns="89284" bIns="59522" numCol="1" spcCol="1270" anchor="ctr" anchorCtr="0">
            <a:noAutofit/>
          </a:bodyPr>
          <a:lstStyle/>
          <a:p>
            <a:pPr marL="0" marR="0" lvl="0" indent="0" algn="ctr" defTabSz="57785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</a:endParaRPr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886E06CD-4937-B00E-2874-BAF4AA1C7E30}"/>
              </a:ext>
            </a:extLst>
          </p:cNvPr>
          <p:cNvSpPr/>
          <p:nvPr/>
        </p:nvSpPr>
        <p:spPr>
          <a:xfrm flipH="1">
            <a:off x="8993547" y="3643154"/>
            <a:ext cx="807665" cy="297611"/>
          </a:xfrm>
          <a:custGeom>
            <a:avLst/>
            <a:gdLst>
              <a:gd name="connsiteX0" fmla="*/ 0 w 807664"/>
              <a:gd name="connsiteY0" fmla="*/ 74403 h 297610"/>
              <a:gd name="connsiteX1" fmla="*/ 658859 w 807664"/>
              <a:gd name="connsiteY1" fmla="*/ 74403 h 297610"/>
              <a:gd name="connsiteX2" fmla="*/ 658859 w 807664"/>
              <a:gd name="connsiteY2" fmla="*/ 0 h 297610"/>
              <a:gd name="connsiteX3" fmla="*/ 807664 w 807664"/>
              <a:gd name="connsiteY3" fmla="*/ 148805 h 297610"/>
              <a:gd name="connsiteX4" fmla="*/ 658859 w 807664"/>
              <a:gd name="connsiteY4" fmla="*/ 297610 h 297610"/>
              <a:gd name="connsiteX5" fmla="*/ 658859 w 807664"/>
              <a:gd name="connsiteY5" fmla="*/ 223208 h 297610"/>
              <a:gd name="connsiteX6" fmla="*/ 0 w 807664"/>
              <a:gd name="connsiteY6" fmla="*/ 223208 h 297610"/>
              <a:gd name="connsiteX7" fmla="*/ 0 w 807664"/>
              <a:gd name="connsiteY7" fmla="*/ 74403 h 29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664" h="297610">
                <a:moveTo>
                  <a:pt x="807664" y="223207"/>
                </a:moveTo>
                <a:lnTo>
                  <a:pt x="148805" y="223207"/>
                </a:lnTo>
                <a:lnTo>
                  <a:pt x="148805" y="297609"/>
                </a:lnTo>
                <a:lnTo>
                  <a:pt x="0" y="148805"/>
                </a:lnTo>
                <a:lnTo>
                  <a:pt x="148805" y="1"/>
                </a:lnTo>
                <a:lnTo>
                  <a:pt x="148805" y="74402"/>
                </a:lnTo>
                <a:lnTo>
                  <a:pt x="807664" y="74403"/>
                </a:lnTo>
                <a:lnTo>
                  <a:pt x="807664" y="223207"/>
                </a:lnTo>
                <a:close/>
              </a:path>
            </a:pathLst>
          </a:custGeom>
          <a:solidFill>
            <a:srgbClr val="C5C2B3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283" tIns="59523" rIns="89284" bIns="59522" numCol="1" spcCol="1270" anchor="ctr" anchorCtr="0">
            <a:noAutofit/>
          </a:bodyPr>
          <a:lstStyle/>
          <a:p>
            <a:pPr marL="0" marR="0" lvl="0" indent="0" algn="ctr" defTabSz="57785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E5A39A-7842-25C2-F9E2-D956E7FBDE2B}"/>
              </a:ext>
            </a:extLst>
          </p:cNvPr>
          <p:cNvSpPr/>
          <p:nvPr/>
        </p:nvSpPr>
        <p:spPr>
          <a:xfrm>
            <a:off x="5101390" y="4889009"/>
            <a:ext cx="1989221" cy="12352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상위 추천 글귀 피드 화면에 노출</a:t>
            </a:r>
          </a:p>
        </p:txBody>
      </p:sp>
      <p:sp>
        <p:nvSpPr>
          <p:cNvPr id="24" name="화살표: 위쪽 23">
            <a:extLst>
              <a:ext uri="{FF2B5EF4-FFF2-40B4-BE49-F238E27FC236}">
                <a16:creationId xmlns:a16="http://schemas.microsoft.com/office/drawing/2014/main" id="{CDC60E9F-D644-AB6F-F95B-E84D701AFCF5}"/>
              </a:ext>
            </a:extLst>
          </p:cNvPr>
          <p:cNvSpPr/>
          <p:nvPr/>
        </p:nvSpPr>
        <p:spPr>
          <a:xfrm>
            <a:off x="4428313" y="2612168"/>
            <a:ext cx="297612" cy="333140"/>
          </a:xfrm>
          <a:prstGeom prst="upArrow">
            <a:avLst/>
          </a:prstGeom>
          <a:solidFill>
            <a:srgbClr val="C5C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</a:endParaRPr>
          </a:p>
        </p:txBody>
      </p:sp>
      <p:sp>
        <p:nvSpPr>
          <p:cNvPr id="25" name="화살표: 위로 굽음 24">
            <a:extLst>
              <a:ext uri="{FF2B5EF4-FFF2-40B4-BE49-F238E27FC236}">
                <a16:creationId xmlns:a16="http://schemas.microsoft.com/office/drawing/2014/main" id="{9CEE39F5-680C-B3DE-3BEC-2863C3349F74}"/>
              </a:ext>
            </a:extLst>
          </p:cNvPr>
          <p:cNvSpPr/>
          <p:nvPr/>
        </p:nvSpPr>
        <p:spPr>
          <a:xfrm flipV="1">
            <a:off x="6356653" y="1736100"/>
            <a:ext cx="4814452" cy="1279487"/>
          </a:xfrm>
          <a:prstGeom prst="bentUpArrow">
            <a:avLst>
              <a:gd name="adj1" fmla="val 13284"/>
              <a:gd name="adj2" fmla="val 18670"/>
              <a:gd name="adj3" fmla="val 25000"/>
            </a:avLst>
          </a:prstGeom>
          <a:solidFill>
            <a:srgbClr val="C5C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</a:endParaRPr>
          </a:p>
        </p:txBody>
      </p:sp>
      <p:sp>
        <p:nvSpPr>
          <p:cNvPr id="27" name="화살표: 위로 굽음 26">
            <a:extLst>
              <a:ext uri="{FF2B5EF4-FFF2-40B4-BE49-F238E27FC236}">
                <a16:creationId xmlns:a16="http://schemas.microsoft.com/office/drawing/2014/main" id="{485FA663-E3DE-9DE9-2613-AAE367924D5B}"/>
              </a:ext>
            </a:extLst>
          </p:cNvPr>
          <p:cNvSpPr/>
          <p:nvPr/>
        </p:nvSpPr>
        <p:spPr>
          <a:xfrm rot="16200000" flipH="1">
            <a:off x="8481495" y="3346937"/>
            <a:ext cx="1279485" cy="3722244"/>
          </a:xfrm>
          <a:prstGeom prst="bentUpArrow">
            <a:avLst>
              <a:gd name="adj1" fmla="val 13284"/>
              <a:gd name="adj2" fmla="val 18670"/>
              <a:gd name="adj3" fmla="val 25000"/>
            </a:avLst>
          </a:prstGeom>
          <a:solidFill>
            <a:srgbClr val="C5C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5F995C-D293-EDE1-CBE7-5C2889041EA1}"/>
              </a:ext>
            </a:extLst>
          </p:cNvPr>
          <p:cNvSpPr txBox="1"/>
          <p:nvPr/>
        </p:nvSpPr>
        <p:spPr>
          <a:xfrm flipH="1">
            <a:off x="5786371" y="3338690"/>
            <a:ext cx="1110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Big5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특성 분석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63B7CE-F16B-7BD0-6445-5F10ADE9CFEF}"/>
              </a:ext>
            </a:extLst>
          </p:cNvPr>
          <p:cNvSpPr txBox="1"/>
          <p:nvPr/>
        </p:nvSpPr>
        <p:spPr>
          <a:xfrm flipH="1">
            <a:off x="4022026" y="2646255"/>
            <a:ext cx="1110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No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78101D-6966-8A78-1723-803857414685}"/>
              </a:ext>
            </a:extLst>
          </p:cNvPr>
          <p:cNvSpPr txBox="1"/>
          <p:nvPr/>
        </p:nvSpPr>
        <p:spPr>
          <a:xfrm flipH="1">
            <a:off x="3600070" y="3415982"/>
            <a:ext cx="1989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필적 데이터의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임계치 만족 여부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5C06B6-4A23-0B6C-A95C-E86D7E7F1B39}"/>
              </a:ext>
            </a:extLst>
          </p:cNvPr>
          <p:cNvSpPr txBox="1"/>
          <p:nvPr/>
        </p:nvSpPr>
        <p:spPr>
          <a:xfrm flipH="1">
            <a:off x="8010481" y="5124162"/>
            <a:ext cx="2422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하이브리드 추천 시스템</a:t>
            </a:r>
          </a:p>
        </p:txBody>
      </p:sp>
    </p:spTree>
    <p:extLst>
      <p:ext uri="{BB962C8B-B14F-4D97-AF65-F5344CB8AC3E}">
        <p14:creationId xmlns:p14="http://schemas.microsoft.com/office/powerpoint/2010/main" val="1375166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3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7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3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7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3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7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3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00"/>
                            </p:stCondLst>
                            <p:childTnLst>
                              <p:par>
                                <p:cTn id="20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7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3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800"/>
                            </p:stCondLst>
                            <p:childTnLst>
                              <p:par>
                                <p:cTn id="2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7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3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2" grpId="0" animBg="1"/>
      <p:bldP spid="14" grpId="0" animBg="1"/>
      <p:bldP spid="15" grpId="0" animBg="1"/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C53B35-C3AF-3266-1D1D-686B8AC4DD34}"/>
              </a:ext>
            </a:extLst>
          </p:cNvPr>
          <p:cNvSpPr txBox="1"/>
          <p:nvPr/>
        </p:nvSpPr>
        <p:spPr>
          <a:xfrm>
            <a:off x="345440" y="2812838"/>
            <a:ext cx="117568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다양한 인공지능 모델을 제공하는 사이트인</a:t>
            </a:r>
            <a:r>
              <a:rPr lang="en-US" altLang="ko-KR" sz="2000" kern="1200" dirty="0">
                <a:solidFill>
                  <a:prstClr val="black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허깅페이스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 </a:t>
            </a:r>
            <a:r>
              <a:rPr lang="en-US" altLang="ko-KR" sz="2000" kern="1200" dirty="0">
                <a:solidFill>
                  <a:prstClr val="black"/>
                </a:solidFill>
                <a:latin typeface="나눔스퀘어"/>
                <a:ea typeface="나눔스퀘어"/>
                <a:cs typeface="+mn-cs"/>
              </a:rPr>
              <a:t>                          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의</a:t>
            </a:r>
            <a:r>
              <a:rPr lang="en-US" altLang="ko-KR" sz="2000" kern="1200" noProof="0" dirty="0">
                <a:solidFill>
                  <a:prstClr val="black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한국어 사전학습 모델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활용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  <a:p>
            <a:pPr latinLnBrk="1" hangingPunct="1">
              <a:defRPr/>
            </a:pPr>
            <a:r>
              <a:rPr lang="ko-KR" altLang="en-US" sz="2000" kern="1200" dirty="0">
                <a:solidFill>
                  <a:prstClr val="black"/>
                </a:solidFill>
                <a:latin typeface="나눔스퀘어"/>
                <a:ea typeface="나눔스퀘어"/>
                <a:cs typeface="+mn-cs"/>
              </a:rPr>
              <a:t>수집한 글귀 콘텐츠 </a:t>
            </a:r>
            <a:r>
              <a:rPr lang="ko-KR" altLang="en-US" sz="2000" kern="12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제목과 </a:t>
            </a:r>
            <a:r>
              <a:rPr lang="ko-KR" altLang="en-US" sz="2000" kern="1200" dirty="0" err="1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소개글</a:t>
            </a:r>
            <a:r>
              <a:rPr lang="ko-KR" altLang="en-US" sz="2000" kern="1200" dirty="0">
                <a:solidFill>
                  <a:prstClr val="black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2000" kern="1200" dirty="0" err="1">
                <a:solidFill>
                  <a:prstClr val="black"/>
                </a:solidFill>
                <a:latin typeface="나눔스퀘어"/>
                <a:ea typeface="나눔스퀘어"/>
                <a:cs typeface="+mn-cs"/>
              </a:rPr>
              <a:t>임베딩</a:t>
            </a:r>
            <a:r>
              <a:rPr lang="ko-KR" altLang="en-US" sz="2000" kern="1200" dirty="0">
                <a:solidFill>
                  <a:prstClr val="black"/>
                </a:solidFill>
                <a:latin typeface="나눔스퀘어"/>
                <a:ea typeface="나눔스퀘어"/>
                <a:cs typeface="+mn-cs"/>
              </a:rPr>
              <a:t> 벡터</a:t>
            </a:r>
            <a:r>
              <a:rPr lang="en-US" altLang="ko-KR" sz="2000" kern="1200" dirty="0">
                <a:solidFill>
                  <a:prstClr val="black"/>
                </a:solidFill>
                <a:latin typeface="나눔스퀘어"/>
                <a:ea typeface="나눔스퀘어"/>
                <a:cs typeface="+mn-cs"/>
              </a:rPr>
              <a:t> 6:4 </a:t>
            </a:r>
            <a:r>
              <a:rPr lang="ko-KR" altLang="en-US" sz="2000" kern="1200" dirty="0" err="1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가중합</a:t>
            </a:r>
            <a:r>
              <a:rPr lang="ko-KR" altLang="en-US" sz="2000" kern="12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유사도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측정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pic>
        <p:nvPicPr>
          <p:cNvPr id="1026" name="Picture 2" descr="허깅페이스, 자바스크립트용 기계학습 라이브러리 공개 - 지디넷코리아">
            <a:extLst>
              <a:ext uri="{FF2B5EF4-FFF2-40B4-BE49-F238E27FC236}">
                <a16:creationId xmlns:a16="http://schemas.microsoft.com/office/drawing/2014/main" id="{86D716B8-9005-ACE0-5180-B047AB699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842" y="2812838"/>
            <a:ext cx="1622950" cy="43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3CD7BB6-17BF-71D4-0B4B-409D3297E426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</a:rPr>
              <a:t>Part 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B845B1-A7EF-0F4F-443C-828328A2BF5B}"/>
              </a:ext>
            </a:extLst>
          </p:cNvPr>
          <p:cNvSpPr txBox="1"/>
          <p:nvPr/>
        </p:nvSpPr>
        <p:spPr>
          <a:xfrm flipH="1">
            <a:off x="1005840" y="174505"/>
            <a:ext cx="509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기술 소개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: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추천 알고리즘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D0942BA-0223-306F-3630-13652AC5A880}"/>
              </a:ext>
            </a:extLst>
          </p:cNvPr>
          <p:cNvCxnSpPr/>
          <p:nvPr/>
        </p:nvCxnSpPr>
        <p:spPr>
          <a:xfrm>
            <a:off x="419100" y="2550162"/>
            <a:ext cx="5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AC076C2-75E9-B8CB-B508-99B0CEA0B566}"/>
              </a:ext>
            </a:extLst>
          </p:cNvPr>
          <p:cNvSpPr txBox="1"/>
          <p:nvPr/>
        </p:nvSpPr>
        <p:spPr>
          <a:xfrm flipH="1">
            <a:off x="345438" y="1926134"/>
            <a:ext cx="3062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콘텐츠 기반 필터링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graphicFrame>
        <p:nvGraphicFramePr>
          <p:cNvPr id="21" name="표 8">
            <a:extLst>
              <a:ext uri="{FF2B5EF4-FFF2-40B4-BE49-F238E27FC236}">
                <a16:creationId xmlns:a16="http://schemas.microsoft.com/office/drawing/2014/main" id="{4C900D6E-8F1D-6E41-5024-A5037DC7EB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769162"/>
              </p:ext>
            </p:extLst>
          </p:nvPr>
        </p:nvGraphicFramePr>
        <p:xfrm>
          <a:off x="2691494" y="3915425"/>
          <a:ext cx="6809013" cy="2333367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18305">
                  <a:extLst>
                    <a:ext uri="{9D8B030D-6E8A-4147-A177-3AD203B41FA5}">
                      <a16:colId xmlns:a16="http://schemas.microsoft.com/office/drawing/2014/main" val="2671548151"/>
                    </a:ext>
                  </a:extLst>
                </a:gridCol>
                <a:gridCol w="2945354">
                  <a:extLst>
                    <a:ext uri="{9D8B030D-6E8A-4147-A177-3AD203B41FA5}">
                      <a16:colId xmlns:a16="http://schemas.microsoft.com/office/drawing/2014/main" val="3181197926"/>
                    </a:ext>
                  </a:extLst>
                </a:gridCol>
                <a:gridCol w="2945354">
                  <a:extLst>
                    <a:ext uri="{9D8B030D-6E8A-4147-A177-3AD203B41FA5}">
                      <a16:colId xmlns:a16="http://schemas.microsoft.com/office/drawing/2014/main" val="2577394340"/>
                    </a:ext>
                  </a:extLst>
                </a:gridCol>
              </a:tblGrid>
              <a:tr h="680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content</a:t>
                      </a:r>
                    </a:p>
                    <a:p>
                      <a:pPr algn="ctr" latinLnBrk="1"/>
                      <a:r>
                        <a:rPr lang="en-US" altLang="ko-KR" sz="15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Title</a:t>
                      </a:r>
                      <a:endParaRPr lang="ko-KR" altLang="en-US" sz="150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Title Embedding</a:t>
                      </a:r>
                      <a:endParaRPr lang="ko-KR" altLang="en-US" sz="150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Introduction Embedding</a:t>
                      </a:r>
                      <a:endParaRPr lang="ko-KR" altLang="en-US" sz="150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773799"/>
                  </a:ext>
                </a:extLst>
              </a:tr>
              <a:tr h="5508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그를 보내며</a:t>
                      </a:r>
                    </a:p>
                  </a:txBody>
                  <a:tcPr marL="30861" marR="30861" marT="15430" marB="1543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200" dirty="0">
                          <a:effectLst/>
                          <a:latin typeface="+mn-ea"/>
                          <a:ea typeface="+mn-ea"/>
                        </a:rPr>
                        <a:t>[-0.020399572, 0.031131944, 0.31626955, 0.0353...</a:t>
                      </a:r>
                    </a:p>
                  </a:txBody>
                  <a:tcPr marL="55080" marR="55080" marT="27540" marB="275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200">
                          <a:effectLst/>
                          <a:latin typeface="+mn-ea"/>
                          <a:ea typeface="+mn-ea"/>
                        </a:rPr>
                        <a:t>[0.5972476, -0.203921, 0.72500867, 0.19990204,...</a:t>
                      </a:r>
                    </a:p>
                  </a:txBody>
                  <a:tcPr marL="55080" marR="55080" marT="27540" marB="275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907067"/>
                  </a:ext>
                </a:extLst>
              </a:tr>
              <a:tr h="5508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운수 좋은 날</a:t>
                      </a:r>
                    </a:p>
                  </a:txBody>
                  <a:tcPr marL="30861" marR="30861" marT="15430" marB="1543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200" dirty="0">
                          <a:effectLst/>
                          <a:latin typeface="+mn-ea"/>
                          <a:ea typeface="+mn-ea"/>
                        </a:rPr>
                        <a:t>[-0.12623532, -0.5618493, 0.8707153, 0.6961437...</a:t>
                      </a:r>
                    </a:p>
                  </a:txBody>
                  <a:tcPr marL="55080" marR="55080" marT="27540" marB="275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200" dirty="0">
                          <a:effectLst/>
                          <a:latin typeface="+mn-ea"/>
                          <a:ea typeface="+mn-ea"/>
                        </a:rPr>
                        <a:t>[-0.41689563, -0.08927046, -0.2226625, -0.3257...</a:t>
                      </a:r>
                    </a:p>
                  </a:txBody>
                  <a:tcPr marL="55080" marR="55080" marT="27540" marB="275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33289"/>
                  </a:ext>
                </a:extLst>
              </a:tr>
              <a:tr h="5508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…</a:t>
                      </a:r>
                      <a:endParaRPr lang="ko-KR" altLang="en-US" sz="18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0861" marR="30861" marT="15430" marB="1543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…</a:t>
                      </a:r>
                    </a:p>
                  </a:txBody>
                  <a:tcPr marL="30861" marR="30861" marT="15430" marB="1543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…</a:t>
                      </a:r>
                    </a:p>
                  </a:txBody>
                  <a:tcPr marL="30861" marR="30861" marT="15430" marB="1543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9301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078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</a:rPr>
              <a:t>Part 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5"/>
            <a:ext cx="509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기술 소개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: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추천 알고리즘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157DE1-5715-D34A-4D3D-4761641BA044}"/>
              </a:ext>
            </a:extLst>
          </p:cNvPr>
          <p:cNvSpPr txBox="1"/>
          <p:nvPr/>
        </p:nvSpPr>
        <p:spPr>
          <a:xfrm>
            <a:off x="6647652" y="5132947"/>
            <a:ext cx="47080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SVD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모델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(m 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사용자 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n 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아이템 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k 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잠재 벡터 크기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)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FE92A82-ED41-31AC-A122-034495AB1492}"/>
              </a:ext>
            </a:extLst>
          </p:cNvPr>
          <p:cNvGrpSpPr/>
          <p:nvPr/>
        </p:nvGrpSpPr>
        <p:grpSpPr>
          <a:xfrm>
            <a:off x="6262975" y="2865678"/>
            <a:ext cx="5477439" cy="2018908"/>
            <a:chOff x="6218907" y="2865678"/>
            <a:chExt cx="5477439" cy="201890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B980EA9E-8A51-44BC-1C63-F3E42DB1EF3F}"/>
                </a:ext>
              </a:extLst>
            </p:cNvPr>
            <p:cNvSpPr/>
            <p:nvPr/>
          </p:nvSpPr>
          <p:spPr>
            <a:xfrm>
              <a:off x="6306822" y="3007360"/>
              <a:ext cx="666276" cy="110792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</a:rPr>
                <a:t>R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CC0905DE-8FA1-8DDE-5A57-A85DA8437B01}"/>
                </a:ext>
              </a:extLst>
            </p:cNvPr>
            <p:cNvSpPr/>
            <p:nvPr/>
          </p:nvSpPr>
          <p:spPr>
            <a:xfrm>
              <a:off x="7384178" y="3007359"/>
              <a:ext cx="666276" cy="110792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</a:rPr>
                <a:t>R’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8304B953-CB41-7697-EDC2-8C1295110774}"/>
                </a:ext>
              </a:extLst>
            </p:cNvPr>
            <p:cNvSpPr/>
            <p:nvPr/>
          </p:nvSpPr>
          <p:spPr>
            <a:xfrm>
              <a:off x="8461534" y="3007359"/>
              <a:ext cx="666276" cy="110792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</a:rPr>
                <a:t>U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39176B7-A95C-3B55-A34D-F09D540EE02F}"/>
                </a:ext>
              </a:extLst>
            </p:cNvPr>
            <p:cNvSpPr txBox="1"/>
            <p:nvPr/>
          </p:nvSpPr>
          <p:spPr>
            <a:xfrm>
              <a:off x="7962442" y="3376656"/>
              <a:ext cx="587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=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77B629B-28E6-D74A-CDDD-4E9BEAA96B38}"/>
                </a:ext>
              </a:extLst>
            </p:cNvPr>
            <p:cNvSpPr txBox="1"/>
            <p:nvPr/>
          </p:nvSpPr>
          <p:spPr>
            <a:xfrm>
              <a:off x="6885086" y="3412286"/>
              <a:ext cx="587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+mn-lt"/>
                  <a:ea typeface="나눔스퀘어" panose="020B0600000101010101" pitchFamily="50" charset="-127"/>
                  <a:cs typeface="+mn-cs"/>
                </a:rPr>
                <a:t>≈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나눔스퀘어" panose="020B0600000101010101" pitchFamily="50" charset="-127"/>
                <a:cs typeface="+mn-cs"/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5EF38FDE-3E2F-1748-0C3D-9951E91390AC}"/>
                </a:ext>
              </a:extLst>
            </p:cNvPr>
            <p:cNvSpPr/>
            <p:nvPr/>
          </p:nvSpPr>
          <p:spPr>
            <a:xfrm>
              <a:off x="9538890" y="3007359"/>
              <a:ext cx="666276" cy="6660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</a:rPr>
                <a:t>∑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23FD5C97-FB24-728D-E2D4-D36FC53746C2}"/>
                </a:ext>
              </a:extLst>
            </p:cNvPr>
            <p:cNvSpPr/>
            <p:nvPr/>
          </p:nvSpPr>
          <p:spPr>
            <a:xfrm>
              <a:off x="10616245" y="3007359"/>
              <a:ext cx="666276" cy="51803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</a:rPr>
                <a:t>V</a:t>
              </a:r>
              <a:r>
                <a:rPr kumimoji="0" lang="en-US" altLang="ko-KR" sz="1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</a:rPr>
                <a:t>T</a:t>
              </a:r>
              <a:endParaRPr kumimoji="0" lang="ko-KR" alt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910D7B7-C284-DFE0-52CD-F61A9749755D}"/>
                </a:ext>
              </a:extLst>
            </p:cNvPr>
            <p:cNvSpPr txBox="1"/>
            <p:nvPr/>
          </p:nvSpPr>
          <p:spPr>
            <a:xfrm>
              <a:off x="6218907" y="4153462"/>
              <a:ext cx="8315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m x 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85D0BC2-FDAF-B744-EE63-2D4B00984730}"/>
                </a:ext>
              </a:extLst>
            </p:cNvPr>
            <p:cNvSpPr txBox="1"/>
            <p:nvPr/>
          </p:nvSpPr>
          <p:spPr>
            <a:xfrm>
              <a:off x="7298797" y="4153462"/>
              <a:ext cx="8315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m x 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F4B77D2-ED70-CB5F-8079-C20D9FCEF572}"/>
                </a:ext>
              </a:extLst>
            </p:cNvPr>
            <p:cNvSpPr txBox="1"/>
            <p:nvPr/>
          </p:nvSpPr>
          <p:spPr>
            <a:xfrm>
              <a:off x="8384531" y="4153462"/>
              <a:ext cx="8315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m x k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33D0D6C-1759-36C8-A6E6-A444F0920584}"/>
                </a:ext>
              </a:extLst>
            </p:cNvPr>
            <p:cNvSpPr txBox="1"/>
            <p:nvPr/>
          </p:nvSpPr>
          <p:spPr>
            <a:xfrm>
              <a:off x="9468761" y="4153462"/>
              <a:ext cx="8315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k x k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EC1DEF8-5C7F-7A58-C0AD-F40E6CE6FA48}"/>
                </a:ext>
              </a:extLst>
            </p:cNvPr>
            <p:cNvSpPr txBox="1"/>
            <p:nvPr/>
          </p:nvSpPr>
          <p:spPr>
            <a:xfrm>
              <a:off x="10533611" y="4153462"/>
              <a:ext cx="8315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k x 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24B9774-DE20-4111-2889-7FA6A2D2BA4D}"/>
                </a:ext>
              </a:extLst>
            </p:cNvPr>
            <p:cNvSpPr txBox="1"/>
            <p:nvPr/>
          </p:nvSpPr>
          <p:spPr>
            <a:xfrm>
              <a:off x="9039798" y="2967150"/>
              <a:ext cx="587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.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6089133-1DE6-8E1B-609F-88EF7862F16C}"/>
                </a:ext>
              </a:extLst>
            </p:cNvPr>
            <p:cNvSpPr txBox="1"/>
            <p:nvPr/>
          </p:nvSpPr>
          <p:spPr>
            <a:xfrm>
              <a:off x="10117154" y="2967150"/>
              <a:ext cx="587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.</a:t>
              </a: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9DA0B0D0-8805-740D-ABC0-1173F65F239D}"/>
                </a:ext>
              </a:extLst>
            </p:cNvPr>
            <p:cNvSpPr/>
            <p:nvPr/>
          </p:nvSpPr>
          <p:spPr>
            <a:xfrm>
              <a:off x="8384531" y="2880241"/>
              <a:ext cx="1915773" cy="1680728"/>
            </a:xfrm>
            <a:prstGeom prst="roundRect">
              <a:avLst/>
            </a:prstGeom>
            <a:noFill/>
            <a:ln w="28575">
              <a:solidFill>
                <a:srgbClr val="91A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F60813E-CF0B-065E-6E71-538958E1F09E}"/>
                </a:ext>
              </a:extLst>
            </p:cNvPr>
            <p:cNvSpPr txBox="1"/>
            <p:nvPr/>
          </p:nvSpPr>
          <p:spPr>
            <a:xfrm>
              <a:off x="8605778" y="4607587"/>
              <a:ext cx="147327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User Latent Matrix</a:t>
              </a: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42499F0B-3481-4A89-320B-83E4C5489428}"/>
                </a:ext>
              </a:extLst>
            </p:cNvPr>
            <p:cNvSpPr/>
            <p:nvPr/>
          </p:nvSpPr>
          <p:spPr>
            <a:xfrm>
              <a:off x="10533377" y="2865678"/>
              <a:ext cx="852661" cy="1680728"/>
            </a:xfrm>
            <a:prstGeom prst="roundRect">
              <a:avLst/>
            </a:prstGeom>
            <a:noFill/>
            <a:ln w="28575">
              <a:solidFill>
                <a:srgbClr val="91A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16C6A61-9C4D-8B1E-DEAC-9A6A8789A501}"/>
                </a:ext>
              </a:extLst>
            </p:cNvPr>
            <p:cNvSpPr txBox="1"/>
            <p:nvPr/>
          </p:nvSpPr>
          <p:spPr>
            <a:xfrm>
              <a:off x="10223068" y="4607587"/>
              <a:ext cx="147327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Item Latent Matrix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154F0ED-4816-9FFC-2C0A-DF805996FA17}"/>
              </a:ext>
            </a:extLst>
          </p:cNvPr>
          <p:cNvSpPr txBox="1"/>
          <p:nvPr/>
        </p:nvSpPr>
        <p:spPr>
          <a:xfrm>
            <a:off x="345441" y="2812838"/>
            <a:ext cx="53392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분석한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특성별로 사용자 그룹화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분류된 집단 내에서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SVD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모델 기반 글귀 순위화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SVD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모델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행렬분해 방법 알고리즘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을 활용하여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아직 평가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스크랩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하지 않은 글귀에 대해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사용자의 선호도를 예측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DA6E200-127F-B797-EFA5-689B84E2E3E3}"/>
              </a:ext>
            </a:extLst>
          </p:cNvPr>
          <p:cNvCxnSpPr/>
          <p:nvPr/>
        </p:nvCxnSpPr>
        <p:spPr>
          <a:xfrm>
            <a:off x="419100" y="2550162"/>
            <a:ext cx="5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A2AB8F6-228B-2360-B6CF-EC326CF6B8F3}"/>
              </a:ext>
            </a:extLst>
          </p:cNvPr>
          <p:cNvSpPr txBox="1"/>
          <p:nvPr/>
        </p:nvSpPr>
        <p:spPr>
          <a:xfrm flipH="1">
            <a:off x="345438" y="1926134"/>
            <a:ext cx="3062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kern="12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협업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필터링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9594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타원 57">
            <a:extLst>
              <a:ext uri="{FF2B5EF4-FFF2-40B4-BE49-F238E27FC236}">
                <a16:creationId xmlns:a16="http://schemas.microsoft.com/office/drawing/2014/main" id="{E5F1E685-8436-427F-B992-440FCA90FAF9}"/>
              </a:ext>
            </a:extLst>
          </p:cNvPr>
          <p:cNvSpPr/>
          <p:nvPr/>
        </p:nvSpPr>
        <p:spPr>
          <a:xfrm>
            <a:off x="4599943" y="1408588"/>
            <a:ext cx="3002665" cy="30026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DE92F5C-3407-4A1D-926D-1D7CB6288FFB}"/>
              </a:ext>
            </a:extLst>
          </p:cNvPr>
          <p:cNvSpPr txBox="1"/>
          <p:nvPr/>
        </p:nvSpPr>
        <p:spPr>
          <a:xfrm flipH="1">
            <a:off x="5054795" y="4543984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</a:rPr>
              <a:t>연구자 측면</a:t>
            </a: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CC27E663-EF1D-4186-9145-3AFFBB30E9F6}"/>
              </a:ext>
            </a:extLst>
          </p:cNvPr>
          <p:cNvCxnSpPr/>
          <p:nvPr/>
        </p:nvCxnSpPr>
        <p:spPr>
          <a:xfrm>
            <a:off x="5734245" y="5130892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그래픽, 폰트, 상징, 그래픽 디자인이(가) 표시된 사진&#10;&#10;자동 생성된 설명">
            <a:extLst>
              <a:ext uri="{FF2B5EF4-FFF2-40B4-BE49-F238E27FC236}">
                <a16:creationId xmlns:a16="http://schemas.microsoft.com/office/drawing/2014/main" id="{FADE002C-6EAC-37E2-B2E8-F6533A4E72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275" y="2189920"/>
            <a:ext cx="1440000" cy="1440000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75EEF698-CD8D-4DBD-B915-DFB00393B1DE}"/>
              </a:ext>
            </a:extLst>
          </p:cNvPr>
          <p:cNvSpPr/>
          <p:nvPr/>
        </p:nvSpPr>
        <p:spPr>
          <a:xfrm>
            <a:off x="826794" y="1408588"/>
            <a:ext cx="3002665" cy="30026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39947B7-9F0D-41A6-9B76-D0D6448A2F7A}"/>
              </a:ext>
            </a:extLst>
          </p:cNvPr>
          <p:cNvSpPr txBox="1"/>
          <p:nvPr/>
        </p:nvSpPr>
        <p:spPr>
          <a:xfrm flipH="1">
            <a:off x="1281646" y="4543984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</a:rPr>
              <a:t>개인 사용자 측면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B1752E51-387D-4A9A-8CE1-B506ED786885}"/>
              </a:ext>
            </a:extLst>
          </p:cNvPr>
          <p:cNvCxnSpPr>
            <a:cxnSpLocks/>
          </p:cNvCxnSpPr>
          <p:nvPr/>
        </p:nvCxnSpPr>
        <p:spPr>
          <a:xfrm>
            <a:off x="1961096" y="5130892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>
            <a:extLst>
              <a:ext uri="{FF2B5EF4-FFF2-40B4-BE49-F238E27FC236}">
                <a16:creationId xmlns:a16="http://schemas.microsoft.com/office/drawing/2014/main" id="{17EE3430-1A2E-47B2-A04C-314FFE5D238B}"/>
              </a:ext>
            </a:extLst>
          </p:cNvPr>
          <p:cNvSpPr/>
          <p:nvPr/>
        </p:nvSpPr>
        <p:spPr>
          <a:xfrm>
            <a:off x="8373092" y="1408588"/>
            <a:ext cx="3002665" cy="30026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67EA438-5C8B-44AA-8AC6-E58944798855}"/>
              </a:ext>
            </a:extLst>
          </p:cNvPr>
          <p:cNvSpPr txBox="1"/>
          <p:nvPr/>
        </p:nvSpPr>
        <p:spPr>
          <a:xfrm flipH="1">
            <a:off x="8537301" y="4543984"/>
            <a:ext cx="2674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12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/>
                <a:cs typeface="+mn-cs"/>
              </a:rPr>
              <a:t>어문 콘텐츠 생산자 측면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6F8181C3-65EF-4C06-8767-F8278DD98B22}"/>
              </a:ext>
            </a:extLst>
          </p:cNvPr>
          <p:cNvCxnSpPr/>
          <p:nvPr/>
        </p:nvCxnSpPr>
        <p:spPr>
          <a:xfrm>
            <a:off x="9507394" y="5130892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CA9AA7D-B775-F2B6-E53B-B86F87109017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</a:rPr>
              <a:t>Part 4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9F1679-5BC1-D631-B558-77BA7BF1FC98}"/>
              </a:ext>
            </a:extLst>
          </p:cNvPr>
          <p:cNvSpPr txBox="1"/>
          <p:nvPr/>
        </p:nvSpPr>
        <p:spPr>
          <a:xfrm flipH="1">
            <a:off x="1005840" y="174504"/>
            <a:ext cx="5462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kern="1200" dirty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기대효과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10" name="그림 9" descr="폰트, 그래픽, 상징, 디자인이(가) 표시된 사진&#10;&#10;자동 생성된 설명">
            <a:extLst>
              <a:ext uri="{FF2B5EF4-FFF2-40B4-BE49-F238E27FC236}">
                <a16:creationId xmlns:a16="http://schemas.microsoft.com/office/drawing/2014/main" id="{52F08FFE-62F4-AFFC-EFD5-96A0E089C3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26" y="2189920"/>
            <a:ext cx="1440000" cy="1440000"/>
          </a:xfrm>
          <a:prstGeom prst="rect">
            <a:avLst/>
          </a:prstGeom>
        </p:spPr>
      </p:pic>
      <p:pic>
        <p:nvPicPr>
          <p:cNvPr id="13" name="그림 12" descr="폰트, 그래픽, 원, 상징이(가) 표시된 사진&#10;&#10;자동 생성된 설명">
            <a:extLst>
              <a:ext uri="{FF2B5EF4-FFF2-40B4-BE49-F238E27FC236}">
                <a16:creationId xmlns:a16="http://schemas.microsoft.com/office/drawing/2014/main" id="{BE5D0D1F-7B93-791B-5916-BA49D028A4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424" y="2189920"/>
            <a:ext cx="1440000" cy="144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842832-DA24-D646-DA3F-FF6051A6B1A4}"/>
              </a:ext>
            </a:extLst>
          </p:cNvPr>
          <p:cNvSpPr txBox="1"/>
          <p:nvPr/>
        </p:nvSpPr>
        <p:spPr>
          <a:xfrm flipH="1">
            <a:off x="320751" y="5335220"/>
            <a:ext cx="4014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</a:rPr>
              <a:t>심리 이해 및 안정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12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/>
                <a:cs typeface="+mn-cs"/>
              </a:rPr>
              <a:t>꾸준한 습관 형성</a:t>
            </a:r>
            <a:endParaRPr lang="en-US" altLang="ko-KR" kern="1200" dirty="0">
              <a:solidFill>
                <a:prstClr val="black"/>
              </a:solidFill>
              <a:latin typeface="나눔스퀘어" panose="020B0600000101010101" pitchFamily="50" charset="-127"/>
              <a:ea typeface="나눔스퀘어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</a:rPr>
              <a:t>문해력 향상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BEC17D-9AEC-241E-F6BF-B2128B99AEA2}"/>
              </a:ext>
            </a:extLst>
          </p:cNvPr>
          <p:cNvSpPr txBox="1"/>
          <p:nvPr/>
        </p:nvSpPr>
        <p:spPr>
          <a:xfrm flipH="1">
            <a:off x="4599943" y="5473720"/>
            <a:ext cx="3002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</a:rPr>
              <a:t>기존 시스템 자동화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</a:rPr>
              <a:t>한글 글씨체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</a:rPr>
              <a:t>-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</a:rPr>
              <a:t>특성 관계 연구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A877FD-807F-A1B7-E1F9-5800022A78EF}"/>
              </a:ext>
            </a:extLst>
          </p:cNvPr>
          <p:cNvSpPr txBox="1"/>
          <p:nvPr/>
        </p:nvSpPr>
        <p:spPr>
          <a:xfrm flipH="1">
            <a:off x="8373092" y="5612219"/>
            <a:ext cx="3002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12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/>
                <a:cs typeface="+mn-cs"/>
              </a:rPr>
              <a:t>다양한 어문 저작물 성장 발판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2134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</a:rPr>
              <a:t>Part 4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5"/>
            <a:ext cx="5683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팀 소개 및 성과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DF6729-1FA8-6414-3874-EF556688DFA8}"/>
              </a:ext>
            </a:extLst>
          </p:cNvPr>
          <p:cNvSpPr txBox="1"/>
          <p:nvPr/>
        </p:nvSpPr>
        <p:spPr>
          <a:xfrm>
            <a:off x="5442333" y="1672453"/>
            <a:ext cx="13073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아람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F669E4A-AF2C-A2CF-81F1-368317BF54C9}"/>
              </a:ext>
            </a:extLst>
          </p:cNvPr>
          <p:cNvCxnSpPr>
            <a:cxnSpLocks/>
          </p:cNvCxnSpPr>
          <p:nvPr/>
        </p:nvCxnSpPr>
        <p:spPr>
          <a:xfrm>
            <a:off x="5826000" y="2414584"/>
            <a:ext cx="540000" cy="0"/>
          </a:xfrm>
          <a:prstGeom prst="line">
            <a:avLst/>
          </a:prstGeom>
          <a:ln w="57150">
            <a:solidFill>
              <a:srgbClr val="024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E15595E-EE62-97F4-1B43-D3D825C0A88A}"/>
              </a:ext>
            </a:extLst>
          </p:cNvPr>
          <p:cNvGrpSpPr/>
          <p:nvPr/>
        </p:nvGrpSpPr>
        <p:grpSpPr>
          <a:xfrm>
            <a:off x="157628" y="3010335"/>
            <a:ext cx="9384475" cy="468000"/>
            <a:chOff x="1413463" y="3010335"/>
            <a:chExt cx="9384475" cy="468000"/>
          </a:xfrm>
        </p:grpSpPr>
        <p:cxnSp>
          <p:nvCxnSpPr>
            <p:cNvPr id="2" name="직선 연결선 1">
              <a:extLst>
                <a:ext uri="{FF2B5EF4-FFF2-40B4-BE49-F238E27FC236}">
                  <a16:creationId xmlns:a16="http://schemas.microsoft.com/office/drawing/2014/main" id="{9B14F587-B468-E010-F505-A81CF7DA914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64656" y="3244335"/>
              <a:ext cx="468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ECB9903-71F2-7ACF-5849-A01DFCD19D5F}"/>
                </a:ext>
              </a:extLst>
            </p:cNvPr>
            <p:cNvSpPr txBox="1"/>
            <p:nvPr/>
          </p:nvSpPr>
          <p:spPr>
            <a:xfrm flipH="1">
              <a:off x="1413463" y="3044279"/>
              <a:ext cx="8936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</a:rPr>
                <a:t>오상은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93F4801-9EDC-0083-3B19-3A7B0ED25C6A}"/>
                </a:ext>
              </a:extLst>
            </p:cNvPr>
            <p:cNvSpPr txBox="1"/>
            <p:nvPr/>
          </p:nvSpPr>
          <p:spPr>
            <a:xfrm flipH="1">
              <a:off x="2490231" y="3044279"/>
              <a:ext cx="83077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</a:rPr>
                <a:t>안드로이드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</a:rPr>
                <a:t>Back End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</a:rPr>
                <a:t>개발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</a:rPr>
                <a:t>: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</a:rPr>
                <a:t>서버 및 알고리즘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</a:rPr>
                <a:t>(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</a:rPr>
                <a:t>특성분석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</a:rPr>
                <a:t>협업 필터링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</a:rPr>
                <a:t>)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</a:rPr>
                <a:t>구축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E120232-B5C5-1E37-B08E-A8ABDE9CDA19}"/>
              </a:ext>
            </a:extLst>
          </p:cNvPr>
          <p:cNvGrpSpPr/>
          <p:nvPr/>
        </p:nvGrpSpPr>
        <p:grpSpPr>
          <a:xfrm>
            <a:off x="157628" y="3728427"/>
            <a:ext cx="9384475" cy="468000"/>
            <a:chOff x="1413463" y="3655418"/>
            <a:chExt cx="9384475" cy="468000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D22448AF-B95D-14CF-EDEF-704FB640599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64656" y="3889418"/>
              <a:ext cx="468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ED4A45-5345-6C81-5A3B-FB19B24FA962}"/>
                </a:ext>
              </a:extLst>
            </p:cNvPr>
            <p:cNvSpPr txBox="1"/>
            <p:nvPr/>
          </p:nvSpPr>
          <p:spPr>
            <a:xfrm flipH="1">
              <a:off x="1413463" y="3689363"/>
              <a:ext cx="8936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kern="12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/>
                  <a:cs typeface="+mn-cs"/>
                </a:rPr>
                <a:t>이민서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900B0D1-18CF-36EF-5A98-AF869F993962}"/>
                </a:ext>
              </a:extLst>
            </p:cNvPr>
            <p:cNvSpPr txBox="1"/>
            <p:nvPr/>
          </p:nvSpPr>
          <p:spPr>
            <a:xfrm flipH="1">
              <a:off x="2490231" y="3689363"/>
              <a:ext cx="83077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</a:rPr>
                <a:t>안드로이드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</a:rPr>
                <a:t>Front End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</a:rPr>
                <a:t>개발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</a:rPr>
                <a:t>: UI/UX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</a:rPr>
                <a:t>디자인 및 앱 구현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A2F4870-55B1-C998-9EED-7B8AB7066B79}"/>
              </a:ext>
            </a:extLst>
          </p:cNvPr>
          <p:cNvGrpSpPr/>
          <p:nvPr/>
        </p:nvGrpSpPr>
        <p:grpSpPr>
          <a:xfrm>
            <a:off x="157628" y="4446519"/>
            <a:ext cx="9384475" cy="468000"/>
            <a:chOff x="1413463" y="3010335"/>
            <a:chExt cx="9384475" cy="468000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896074B-D57A-FCD7-F9B4-70A4023DA03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64656" y="3244335"/>
              <a:ext cx="468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5EA71FE-24DC-8290-0260-58994D436A6A}"/>
                </a:ext>
              </a:extLst>
            </p:cNvPr>
            <p:cNvSpPr txBox="1"/>
            <p:nvPr/>
          </p:nvSpPr>
          <p:spPr>
            <a:xfrm flipH="1">
              <a:off x="1413463" y="3044280"/>
              <a:ext cx="8936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</a:rPr>
                <a:t>이지원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FEA9B6-10E9-5C3A-A49F-8E7A262A8C53}"/>
                </a:ext>
              </a:extLst>
            </p:cNvPr>
            <p:cNvSpPr txBox="1"/>
            <p:nvPr/>
          </p:nvSpPr>
          <p:spPr>
            <a:xfrm flipH="1">
              <a:off x="2490231" y="3044280"/>
              <a:ext cx="83077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</a:rPr>
                <a:t>안드로이드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</a:rPr>
                <a:t>Front End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</a:rPr>
                <a:t>개발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</a:rPr>
                <a:t>: UI/UX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</a:rPr>
                <a:t>디자인 및 앱 구현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93B3E27-49B2-C863-23AA-27BA41AFA2A6}"/>
              </a:ext>
            </a:extLst>
          </p:cNvPr>
          <p:cNvGrpSpPr/>
          <p:nvPr/>
        </p:nvGrpSpPr>
        <p:grpSpPr>
          <a:xfrm>
            <a:off x="157628" y="5164610"/>
            <a:ext cx="11876745" cy="630942"/>
            <a:chOff x="1413463" y="3111945"/>
            <a:chExt cx="11876745" cy="630942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EA4086D7-4CAB-63F5-98D8-606B0E29C6A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64656" y="3427416"/>
              <a:ext cx="468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DC221BB-EE9D-1E69-6B74-B775B2F79583}"/>
                </a:ext>
              </a:extLst>
            </p:cNvPr>
            <p:cNvSpPr txBox="1"/>
            <p:nvPr/>
          </p:nvSpPr>
          <p:spPr>
            <a:xfrm flipH="1">
              <a:off x="1413463" y="3111945"/>
              <a:ext cx="893617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</a:rPr>
                <a:t>한유진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500" kern="12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000" kern="12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/>
                  <a:cs typeface="+mn-cs"/>
                </a:rPr>
                <a:t>팀장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9D205B2-9EB2-039C-CDF1-5D7458CF0D8B}"/>
                </a:ext>
              </a:extLst>
            </p:cNvPr>
            <p:cNvSpPr txBox="1"/>
            <p:nvPr/>
          </p:nvSpPr>
          <p:spPr>
            <a:xfrm flipH="1">
              <a:off x="2490230" y="3227361"/>
              <a:ext cx="10799978" cy="400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</a:rPr>
                <a:t>안드로이드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</a:rPr>
                <a:t>Back End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</a:rPr>
                <a:t>개발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</a:rPr>
                <a:t>: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</a:rPr>
                <a:t>필사 콘텐츠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</a:rPr>
                <a:t>(</a:t>
              </a:r>
              <a:r>
                <a:rPr kumimoji="0" lang="ko-KR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</a:rPr>
                <a:t>크롤링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</a:rPr>
                <a:t>), DB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</a:rPr>
                <a:t> 및 알고리즘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</a:rPr>
                <a:t>(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</a:rPr>
                <a:t>특성분석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</a:rPr>
                <a:t>콘텐츠 기반 필터링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</a:rPr>
                <a:t>)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</a:rPr>
                <a:t>구축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65368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</a:rPr>
              <a:t>Part 4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5"/>
            <a:ext cx="5683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팀 소개 및 성과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89C96E6-B5C5-6193-F96C-323F3D44C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46" y="1181398"/>
            <a:ext cx="3250089" cy="459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58DA16-F60E-F48E-8563-90FF6F996C4C}"/>
              </a:ext>
            </a:extLst>
          </p:cNvPr>
          <p:cNvSpPr txBox="1"/>
          <p:nvPr/>
        </p:nvSpPr>
        <p:spPr>
          <a:xfrm flipH="1">
            <a:off x="320633" y="5879634"/>
            <a:ext cx="4180114" cy="371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11125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</a:rPr>
              <a:t>금상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</a:rPr>
              <a:t>과학기술정보통신부장관상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</a:rPr>
              <a:t>)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</a:rPr>
              <a:t>수상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D57322-0792-25FD-4BD0-F5886914B1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24"/>
          <a:stretch/>
        </p:blipFill>
        <p:spPr bwMode="auto">
          <a:xfrm>
            <a:off x="5005520" y="1360948"/>
            <a:ext cx="3250089" cy="4235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20118B-C72A-48A3-5AD7-1A0F09F9F6B5}"/>
              </a:ext>
            </a:extLst>
          </p:cNvPr>
          <p:cNvSpPr txBox="1"/>
          <p:nvPr/>
        </p:nvSpPr>
        <p:spPr>
          <a:xfrm flipH="1">
            <a:off x="4623332" y="5879634"/>
            <a:ext cx="4014465" cy="371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11125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kern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/>
              </a:rPr>
              <a:t>엑스포 우수 작품 수상 및 부스 전시</a:t>
            </a:r>
            <a:endParaRPr lang="en-US" altLang="ko-KR" sz="2000" kern="1200" dirty="0">
              <a:solidFill>
                <a:schemeClr val="tx1"/>
              </a:solidFill>
              <a:latin typeface="나눔스퀘어" panose="020B0600000101010101" pitchFamily="50" charset="-127"/>
              <a:ea typeface="나눔스퀘어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4FE6EA-7F70-4E93-F65A-AB0CE8E2EF21}"/>
              </a:ext>
            </a:extLst>
          </p:cNvPr>
          <p:cNvSpPr txBox="1"/>
          <p:nvPr/>
        </p:nvSpPr>
        <p:spPr>
          <a:xfrm flipH="1">
            <a:off x="8454562" y="3100657"/>
            <a:ext cx="3567341" cy="755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11125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kern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/>
              </a:rPr>
              <a:t>FUTURE WORK</a:t>
            </a:r>
          </a:p>
          <a:p>
            <a:pPr marL="0" marR="0" lvl="0" indent="0" algn="ctr" defTabSz="111125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kern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/>
              </a:rPr>
              <a:t>논문 마무리 </a:t>
            </a:r>
            <a:r>
              <a:rPr lang="en-US" altLang="ko-KR" sz="2000" kern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/>
              </a:rPr>
              <a:t>(</a:t>
            </a:r>
            <a:r>
              <a:rPr lang="ko-KR" altLang="en-US" sz="2000" kern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/>
              </a:rPr>
              <a:t>현재 투고</a:t>
            </a:r>
            <a:r>
              <a:rPr lang="en-US" altLang="ko-KR" sz="2000" kern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/>
              </a:rPr>
              <a:t> </a:t>
            </a:r>
            <a:r>
              <a:rPr lang="ko-KR" altLang="en-US" sz="2000" kern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/>
              </a:rPr>
              <a:t>단계</a:t>
            </a:r>
            <a:r>
              <a:rPr lang="en-US" altLang="ko-KR" sz="2000" kern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08062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178C71-EBB6-426E-B226-10A189FBC989}"/>
              </a:ext>
            </a:extLst>
          </p:cNvPr>
          <p:cNvSpPr txBox="1"/>
          <p:nvPr/>
        </p:nvSpPr>
        <p:spPr>
          <a:xfrm>
            <a:off x="1839066" y="2713420"/>
            <a:ext cx="8513869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소서특필</a:t>
            </a:r>
            <a:endParaRPr lang="en-US" altLang="ko-KR" sz="3600" kern="1200" dirty="0">
              <a:solidFill>
                <a:prstClr val="white"/>
              </a:solidFill>
              <a:latin typeface="Arial"/>
              <a:ea typeface="나눔스퀘어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"/>
              <a:cs typeface="+mj-cs"/>
              <a:sym typeface="Arial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"/>
                <a:cs typeface="+mj-cs"/>
                <a:sym typeface="Arial"/>
              </a:rPr>
              <a:t>길지 않은 문장들이 모여 큰 변화를 가져온다</a:t>
            </a:r>
          </a:p>
        </p:txBody>
      </p:sp>
    </p:spTree>
    <p:extLst>
      <p:ext uri="{BB962C8B-B14F-4D97-AF65-F5344CB8AC3E}">
        <p14:creationId xmlns:p14="http://schemas.microsoft.com/office/powerpoint/2010/main" val="2287238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178C71-EBB6-426E-B226-10A189FBC989}"/>
              </a:ext>
            </a:extLst>
          </p:cNvPr>
          <p:cNvSpPr txBox="1"/>
          <p:nvPr/>
        </p:nvSpPr>
        <p:spPr>
          <a:xfrm>
            <a:off x="3355506" y="2828836"/>
            <a:ext cx="54809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머신러닝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"/>
                <a:cs typeface="+mj-cs"/>
                <a:sym typeface="Arial"/>
              </a:rPr>
              <a:t> 알고리즘을 활용한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"/>
              <a:cs typeface="+mj-cs"/>
              <a:sym typeface="Arial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"/>
                <a:cs typeface="+mj-cs"/>
                <a:sym typeface="Arial"/>
              </a:rPr>
              <a:t>글귀 쓰기 습관 형성 서비스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3BCC98-ADED-38D6-CD5E-0445208A0E96}"/>
              </a:ext>
            </a:extLst>
          </p:cNvPr>
          <p:cNvSpPr txBox="1"/>
          <p:nvPr/>
        </p:nvSpPr>
        <p:spPr>
          <a:xfrm>
            <a:off x="3455182" y="3378187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"/>
                <a:cs typeface="+mj-cs"/>
                <a:sym typeface="Arial"/>
              </a:rPr>
              <a:t>글귀 쓰기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BF69FED-61D3-18E4-D219-4858CC788913}"/>
              </a:ext>
            </a:extLst>
          </p:cNvPr>
          <p:cNvGrpSpPr/>
          <p:nvPr/>
        </p:nvGrpSpPr>
        <p:grpSpPr>
          <a:xfrm>
            <a:off x="386080" y="355600"/>
            <a:ext cx="1280160" cy="1280160"/>
            <a:chOff x="386080" y="355600"/>
            <a:chExt cx="1280160" cy="128016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7BA70F-0956-0C8B-92CD-0B4C4DF37A0F}"/>
                </a:ext>
              </a:extLst>
            </p:cNvPr>
            <p:cNvSpPr/>
            <p:nvPr/>
          </p:nvSpPr>
          <p:spPr>
            <a:xfrm>
              <a:off x="386080" y="355600"/>
              <a:ext cx="1280160" cy="1280160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"/>
                <a:cs typeface="+mn-cs"/>
                <a:sym typeface="Arial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5E13FE4-D32D-7EC4-5D87-3A48D523525B}"/>
                </a:ext>
              </a:extLst>
            </p:cNvPr>
            <p:cNvSpPr/>
            <p:nvPr/>
          </p:nvSpPr>
          <p:spPr>
            <a:xfrm>
              <a:off x="486160" y="455680"/>
              <a:ext cx="1080000" cy="10800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ㅅㅅ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명조 ExtraBold" panose="02020603020101020101" pitchFamily="18" charset="-127"/>
                <a:ea typeface="나눔명조 ExtraBold" panose="02020603020101020101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ㅌㅍ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명조 ExtraBold" panose="02020603020101020101" pitchFamily="18" charset="-127"/>
                <a:ea typeface="나눔명조 ExtraBold" panose="02020603020101020101" pitchFamily="18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857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1AE9BD-5D6D-4A04-89D5-318AEE67D3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4C30765-24EE-FC69-708F-EC037CA97760}"/>
              </a:ext>
            </a:extLst>
          </p:cNvPr>
          <p:cNvSpPr/>
          <p:nvPr/>
        </p:nvSpPr>
        <p:spPr>
          <a:xfrm>
            <a:off x="2292921" y="2872001"/>
            <a:ext cx="7606157" cy="11139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58AA6A-1AD6-07D9-B1C9-F5250796C7C1}"/>
              </a:ext>
            </a:extLst>
          </p:cNvPr>
          <p:cNvSpPr txBox="1"/>
          <p:nvPr/>
        </p:nvSpPr>
        <p:spPr>
          <a:xfrm>
            <a:off x="2759200" y="3013501"/>
            <a:ext cx="67040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경청해주셔서 감사합니다</a:t>
            </a: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.</a:t>
            </a:r>
            <a:endParaRPr kumimoji="0" lang="ko-KR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60545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1AE9BD-5D6D-4A04-89D5-318AEE67D3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4C30765-24EE-FC69-708F-EC037CA97760}"/>
              </a:ext>
            </a:extLst>
          </p:cNvPr>
          <p:cNvSpPr/>
          <p:nvPr/>
        </p:nvSpPr>
        <p:spPr>
          <a:xfrm>
            <a:off x="2292921" y="2872001"/>
            <a:ext cx="7606157" cy="11139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58AA6A-1AD6-07D9-B1C9-F5250796C7C1}"/>
              </a:ext>
            </a:extLst>
          </p:cNvPr>
          <p:cNvSpPr txBox="1"/>
          <p:nvPr/>
        </p:nvSpPr>
        <p:spPr>
          <a:xfrm>
            <a:off x="5459459" y="3013501"/>
            <a:ext cx="13035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부록</a:t>
            </a:r>
          </a:p>
        </p:txBody>
      </p:sp>
    </p:spTree>
    <p:extLst>
      <p:ext uri="{BB962C8B-B14F-4D97-AF65-F5344CB8AC3E}">
        <p14:creationId xmlns:p14="http://schemas.microsoft.com/office/powerpoint/2010/main" val="8235768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178C71-EBB6-426E-B226-10A189FBC989}"/>
              </a:ext>
            </a:extLst>
          </p:cNvPr>
          <p:cNvSpPr txBox="1"/>
          <p:nvPr/>
        </p:nvSpPr>
        <p:spPr>
          <a:xfrm>
            <a:off x="3355506" y="2828836"/>
            <a:ext cx="54809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머신러닝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"/>
                <a:cs typeface="+mj-cs"/>
                <a:sym typeface="Arial"/>
              </a:rPr>
              <a:t> 알고리즘을 활용한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"/>
              <a:cs typeface="+mj-cs"/>
              <a:sym typeface="Arial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"/>
                <a:cs typeface="+mj-cs"/>
                <a:sym typeface="Arial"/>
              </a:rPr>
              <a:t>글귀 쓰기 습관 형성 서비스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3BCC98-ADED-38D6-CD5E-0445208A0E96}"/>
              </a:ext>
            </a:extLst>
          </p:cNvPr>
          <p:cNvSpPr txBox="1"/>
          <p:nvPr/>
        </p:nvSpPr>
        <p:spPr>
          <a:xfrm>
            <a:off x="3455182" y="3378187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"/>
                <a:cs typeface="+mj-cs"/>
                <a:sym typeface="Arial"/>
              </a:rPr>
              <a:t>글귀 쓰기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BF69FED-61D3-18E4-D219-4858CC788913}"/>
              </a:ext>
            </a:extLst>
          </p:cNvPr>
          <p:cNvGrpSpPr/>
          <p:nvPr/>
        </p:nvGrpSpPr>
        <p:grpSpPr>
          <a:xfrm>
            <a:off x="386080" y="355600"/>
            <a:ext cx="1280160" cy="1280160"/>
            <a:chOff x="386080" y="355600"/>
            <a:chExt cx="1280160" cy="128016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7BA70F-0956-0C8B-92CD-0B4C4DF37A0F}"/>
                </a:ext>
              </a:extLst>
            </p:cNvPr>
            <p:cNvSpPr/>
            <p:nvPr/>
          </p:nvSpPr>
          <p:spPr>
            <a:xfrm>
              <a:off x="386080" y="355600"/>
              <a:ext cx="1280160" cy="1280160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"/>
                <a:cs typeface="+mn-cs"/>
                <a:sym typeface="Arial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5E13FE4-D32D-7EC4-5D87-3A48D523525B}"/>
                </a:ext>
              </a:extLst>
            </p:cNvPr>
            <p:cNvSpPr/>
            <p:nvPr/>
          </p:nvSpPr>
          <p:spPr>
            <a:xfrm>
              <a:off x="486160" y="455680"/>
              <a:ext cx="1080000" cy="10800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  <a:sym typeface="Arial"/>
                </a:rPr>
                <a:t>ㅅㅅ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명조 ExtraBold" panose="02020603020101020101" pitchFamily="18" charset="-127"/>
                <a:ea typeface="나눔명조 ExtraBold" panose="02020603020101020101" pitchFamily="18" charset="-127"/>
                <a:cs typeface="+mn-cs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  <a:sym typeface="Arial"/>
                </a:rPr>
                <a:t>ㅌㅍ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명조 ExtraBold" panose="02020603020101020101" pitchFamily="18" charset="-127"/>
                <a:ea typeface="나눔명조 ExtraBold" panose="02020603020101020101" pitchFamily="18" charset="-127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542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"/>
              <a:cs typeface="+mn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39C14-DAA4-4C3C-A0D8-AAD40B4FC90A}"/>
              </a:ext>
            </a:extLst>
          </p:cNvPr>
          <p:cNvSpPr txBox="1"/>
          <p:nvPr/>
        </p:nvSpPr>
        <p:spPr>
          <a:xfrm flipH="1">
            <a:off x="1976119" y="1225788"/>
            <a:ext cx="317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A table of Contents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목차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BDC3F1-5C57-49E7-92D1-035A63CFD9BA}"/>
              </a:ext>
            </a:extLst>
          </p:cNvPr>
          <p:cNvGrpSpPr/>
          <p:nvPr/>
        </p:nvGrpSpPr>
        <p:grpSpPr>
          <a:xfrm>
            <a:off x="1191929" y="3582110"/>
            <a:ext cx="2366673" cy="523220"/>
            <a:chOff x="1191929" y="2733040"/>
            <a:chExt cx="2366673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C98ED1-F442-4E67-8FC9-E511EE5540F0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나눔스퀘어"/>
                  <a:cs typeface="+mj-cs"/>
                  <a:sym typeface="Arial"/>
                </a:rPr>
                <a:t>#2, 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"/>
                <a:cs typeface="+mj-cs"/>
                <a:sym typeface="Arial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4DEFE-BC42-48FF-848C-EF9A07A773CF}"/>
                </a:ext>
              </a:extLst>
            </p:cNvPr>
            <p:cNvSpPr txBox="1"/>
            <p:nvPr/>
          </p:nvSpPr>
          <p:spPr>
            <a:xfrm>
              <a:off x="1976118" y="2733040"/>
              <a:ext cx="15824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j-cs"/>
                  <a:sym typeface="Arial"/>
                </a:rPr>
                <a:t>작품 소개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C270C65-C2D4-45CB-B6AD-3B5AFBB8495F}"/>
              </a:ext>
            </a:extLst>
          </p:cNvPr>
          <p:cNvGrpSpPr/>
          <p:nvPr/>
        </p:nvGrpSpPr>
        <p:grpSpPr>
          <a:xfrm>
            <a:off x="1191929" y="5408279"/>
            <a:ext cx="4091505" cy="523220"/>
            <a:chOff x="1191929" y="2733040"/>
            <a:chExt cx="4091505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463A60-7B21-41D4-8E6A-6554BD39C601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나눔스퀘어"/>
                  <a:cs typeface="+mj-cs"/>
                  <a:sym typeface="Arial"/>
                </a:rPr>
                <a:t>#4, 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"/>
                <a:cs typeface="+mj-cs"/>
                <a:sym typeface="Arial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7B33F9-CE78-4EDE-AF3B-87C905CF040D}"/>
                </a:ext>
              </a:extLst>
            </p:cNvPr>
            <p:cNvSpPr txBox="1"/>
            <p:nvPr/>
          </p:nvSpPr>
          <p:spPr>
            <a:xfrm>
              <a:off x="1976118" y="2733040"/>
              <a:ext cx="33073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j-cs"/>
                  <a:sym typeface="Arial"/>
                </a:rPr>
                <a:t>기대효과 및 활용분야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68A564-5C93-444C-9BB7-66C25FFD4D94}"/>
              </a:ext>
            </a:extLst>
          </p:cNvPr>
          <p:cNvGrpSpPr/>
          <p:nvPr/>
        </p:nvGrpSpPr>
        <p:grpSpPr>
          <a:xfrm>
            <a:off x="1191929" y="2715192"/>
            <a:ext cx="2366673" cy="523220"/>
            <a:chOff x="1191929" y="2733040"/>
            <a:chExt cx="2366673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B1ABA3-7F9C-4EAF-A909-EDBE8DD7EEB9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나눔스퀘어"/>
                  <a:cs typeface="+mj-cs"/>
                  <a:sym typeface="Arial"/>
                </a:rPr>
                <a:t>#1, 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"/>
                <a:cs typeface="+mj-cs"/>
                <a:sym typeface="Arial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64467-7DB3-4E18-9C95-D9A65B2E35BB}"/>
                </a:ext>
              </a:extLst>
            </p:cNvPr>
            <p:cNvSpPr txBox="1"/>
            <p:nvPr/>
          </p:nvSpPr>
          <p:spPr>
            <a:xfrm>
              <a:off x="1976118" y="2733040"/>
              <a:ext cx="15824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j-cs"/>
                  <a:sym typeface="Arial"/>
                </a:rPr>
                <a:t>개발 배경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386302-EFFB-449D-9B3B-63EE40C74081}"/>
              </a:ext>
            </a:extLst>
          </p:cNvPr>
          <p:cNvGrpSpPr/>
          <p:nvPr/>
        </p:nvGrpSpPr>
        <p:grpSpPr>
          <a:xfrm>
            <a:off x="1191929" y="4449028"/>
            <a:ext cx="2366673" cy="523220"/>
            <a:chOff x="1191929" y="2733040"/>
            <a:chExt cx="2366673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A52212-A4CD-4FFE-BD39-A92687D315C3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나눔스퀘어"/>
                  <a:cs typeface="+mj-cs"/>
                  <a:sym typeface="Arial"/>
                </a:rPr>
                <a:t>#3, 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"/>
                <a:cs typeface="+mj-cs"/>
                <a:sym typeface="Arial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F6BE83-40A0-4FE8-B41C-0839AA18DB54}"/>
                </a:ext>
              </a:extLst>
            </p:cNvPr>
            <p:cNvSpPr txBox="1"/>
            <p:nvPr/>
          </p:nvSpPr>
          <p:spPr>
            <a:xfrm>
              <a:off x="1976118" y="2733040"/>
              <a:ext cx="15824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j-cs"/>
                  <a:sym typeface="Arial"/>
                </a:rPr>
                <a:t>기술 소개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E3A8021-E401-B83A-83E0-2EA58D1667E6}"/>
              </a:ext>
            </a:extLst>
          </p:cNvPr>
          <p:cNvGrpSpPr/>
          <p:nvPr/>
        </p:nvGrpSpPr>
        <p:grpSpPr>
          <a:xfrm>
            <a:off x="386080" y="355600"/>
            <a:ext cx="1280160" cy="1280160"/>
            <a:chOff x="386080" y="355600"/>
            <a:chExt cx="1280160" cy="128016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A19F7AC-E134-6ADB-1C9A-3AE5C9140E57}"/>
                </a:ext>
              </a:extLst>
            </p:cNvPr>
            <p:cNvSpPr/>
            <p:nvPr/>
          </p:nvSpPr>
          <p:spPr>
            <a:xfrm>
              <a:off x="386080" y="355600"/>
              <a:ext cx="1280160" cy="1280160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"/>
                <a:cs typeface="+mn-cs"/>
                <a:sym typeface="Arial"/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53DEC092-7CBD-8B44-025C-5E9D5BB9D1CA}"/>
                </a:ext>
              </a:extLst>
            </p:cNvPr>
            <p:cNvSpPr/>
            <p:nvPr/>
          </p:nvSpPr>
          <p:spPr>
            <a:xfrm>
              <a:off x="486160" y="455680"/>
              <a:ext cx="1080000" cy="10800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  <a:sym typeface="Arial"/>
                </a:rPr>
                <a:t>ㅅㅅ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명조 ExtraBold" panose="02020603020101020101" pitchFamily="18" charset="-127"/>
                <a:ea typeface="나눔명조 ExtraBold" panose="02020603020101020101" pitchFamily="18" charset="-127"/>
                <a:cs typeface="+mn-cs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  <a:sym typeface="Arial"/>
                </a:rPr>
                <a:t>ㅌㅍ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명조 ExtraBold" panose="02020603020101020101" pitchFamily="18" charset="-127"/>
                <a:ea typeface="나눔명조 ExtraBold" panose="02020603020101020101" pitchFamily="18" charset="-127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8307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15E82F-93E8-4ADF-A170-129033E47B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"/>
                <a:cs typeface="+mn-cs"/>
                <a:sym typeface="Arial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657910" y="3708260"/>
              <a:ext cx="2576346" cy="1354217"/>
              <a:chOff x="2700072" y="2021840"/>
              <a:chExt cx="3508140" cy="184400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1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나눔스퀘어"/>
                    <a:cs typeface="+mj-cs"/>
                    <a:sym typeface="Arial"/>
                  </a:rPr>
                  <a:t>Part 1, </a:t>
                </a:r>
                <a:endParaRPr kumimoji="0" lang="ko-KR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나눔스퀘어"/>
                  <a:cs typeface="+mj-cs"/>
                  <a:sym typeface="Arial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2700072" y="2734295"/>
                <a:ext cx="3508140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+mj-cs"/>
                    <a:sym typeface="Arial"/>
                  </a:rPr>
                  <a:t>개발 배경</a:t>
                </a:r>
                <a:endParaRPr kumimoji="0" lang="en-US" altLang="ko-KR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j-cs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558665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"/>
                <a:cs typeface="+mj-cs"/>
                <a:sym typeface="Arial"/>
              </a:rPr>
              <a:t>Part 1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Arial"/>
              <a:ea typeface="나눔스퀘어"/>
              <a:cs typeface="+mj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5"/>
            <a:ext cx="509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개발 배경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03968F-F205-6C68-6D61-B653C3C2AFCB}"/>
              </a:ext>
            </a:extLst>
          </p:cNvPr>
          <p:cNvSpPr txBox="1"/>
          <p:nvPr/>
        </p:nvSpPr>
        <p:spPr>
          <a:xfrm>
            <a:off x="3192361" y="2076212"/>
            <a:ext cx="5807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독서와 손글씨 사용의 필요성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j-cs"/>
              <a:sym typeface="Arial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6774317-F9D5-2A4D-F022-A3D1C0597A4B}"/>
              </a:ext>
            </a:extLst>
          </p:cNvPr>
          <p:cNvCxnSpPr>
            <a:cxnSpLocks/>
          </p:cNvCxnSpPr>
          <p:nvPr/>
        </p:nvCxnSpPr>
        <p:spPr>
          <a:xfrm>
            <a:off x="5826000" y="2925220"/>
            <a:ext cx="540000" cy="0"/>
          </a:xfrm>
          <a:prstGeom prst="line">
            <a:avLst/>
          </a:prstGeom>
          <a:ln w="57150">
            <a:solidFill>
              <a:srgbClr val="024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FE9D27-E5EF-99CE-DAF5-C60B956C285C}"/>
              </a:ext>
            </a:extLst>
          </p:cNvPr>
          <p:cNvSpPr txBox="1"/>
          <p:nvPr/>
        </p:nvSpPr>
        <p:spPr>
          <a:xfrm>
            <a:off x="1900195" y="3613032"/>
            <a:ext cx="8391610" cy="1191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j-cs"/>
                <a:sym typeface="Arial"/>
              </a:rPr>
              <a:t>여러 사람과 감상을 주고받을 때 더 높은 효과를 주는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독서치료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j-cs"/>
                <a:sym typeface="Arial"/>
              </a:rPr>
              <a:t>뇌를 자극하여 문해력 향상에 도움을 주는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손글씨</a:t>
            </a:r>
          </a:p>
        </p:txBody>
      </p:sp>
    </p:spTree>
    <p:extLst>
      <p:ext uri="{BB962C8B-B14F-4D97-AF65-F5344CB8AC3E}">
        <p14:creationId xmlns:p14="http://schemas.microsoft.com/office/powerpoint/2010/main" val="41877455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"/>
                <a:cs typeface="+mj-cs"/>
                <a:sym typeface="Arial"/>
              </a:rPr>
              <a:t>Part 1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Arial"/>
              <a:ea typeface="나눔스퀘어"/>
              <a:cs typeface="+mj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5"/>
            <a:ext cx="509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개발 배경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03968F-F205-6C68-6D61-B653C3C2AFCB}"/>
              </a:ext>
            </a:extLst>
          </p:cNvPr>
          <p:cNvSpPr txBox="1"/>
          <p:nvPr/>
        </p:nvSpPr>
        <p:spPr>
          <a:xfrm>
            <a:off x="3192361" y="1518070"/>
            <a:ext cx="58072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MBTI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장기 유행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  <a:sym typeface="Arial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그리고 사용자 맞춤 큐레이션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j-cs"/>
              <a:sym typeface="Arial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6774317-F9D5-2A4D-F022-A3D1C0597A4B}"/>
              </a:ext>
            </a:extLst>
          </p:cNvPr>
          <p:cNvCxnSpPr>
            <a:cxnSpLocks/>
          </p:cNvCxnSpPr>
          <p:nvPr/>
        </p:nvCxnSpPr>
        <p:spPr>
          <a:xfrm>
            <a:off x="5826000" y="2925220"/>
            <a:ext cx="540000" cy="0"/>
          </a:xfrm>
          <a:prstGeom prst="line">
            <a:avLst/>
          </a:prstGeom>
          <a:ln w="57150">
            <a:solidFill>
              <a:srgbClr val="024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FE9D27-E5EF-99CE-DAF5-C60B956C285C}"/>
              </a:ext>
            </a:extLst>
          </p:cNvPr>
          <p:cNvSpPr txBox="1"/>
          <p:nvPr/>
        </p:nvSpPr>
        <p:spPr>
          <a:xfrm>
            <a:off x="1203438" y="3613032"/>
            <a:ext cx="9785124" cy="1191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j-cs"/>
                <a:sym typeface="Arial"/>
              </a:rPr>
              <a:t>하나의 디지털 마케팅으로 자리잡은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특성 유형 분석</a:t>
            </a: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  <a:sym typeface="Arial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j-cs"/>
                <a:sym typeface="Arial"/>
              </a:rPr>
              <a:t>콘텐츠 과잉 시대에 사용자의 선택과 집중을 위한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큐레이션 서비스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j-cs"/>
                <a:sym typeface="Arial"/>
              </a:rPr>
              <a:t>의 등장</a:t>
            </a:r>
          </a:p>
        </p:txBody>
      </p:sp>
    </p:spTree>
    <p:extLst>
      <p:ext uri="{BB962C8B-B14F-4D97-AF65-F5344CB8AC3E}">
        <p14:creationId xmlns:p14="http://schemas.microsoft.com/office/powerpoint/2010/main" val="15114379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"/>
                <a:cs typeface="+mj-cs"/>
                <a:sym typeface="Arial"/>
              </a:rPr>
              <a:t>Part 1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Arial"/>
              <a:ea typeface="나눔스퀘어"/>
              <a:cs typeface="+mj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5"/>
            <a:ext cx="509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개발 배경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03968F-F205-6C68-6D61-B653C3C2AFCB}"/>
              </a:ext>
            </a:extLst>
          </p:cNvPr>
          <p:cNvSpPr txBox="1"/>
          <p:nvPr/>
        </p:nvSpPr>
        <p:spPr>
          <a:xfrm>
            <a:off x="3192361" y="2076212"/>
            <a:ext cx="5807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필적학 연구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j-cs"/>
              <a:sym typeface="Arial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6774317-F9D5-2A4D-F022-A3D1C0597A4B}"/>
              </a:ext>
            </a:extLst>
          </p:cNvPr>
          <p:cNvCxnSpPr>
            <a:cxnSpLocks/>
          </p:cNvCxnSpPr>
          <p:nvPr/>
        </p:nvCxnSpPr>
        <p:spPr>
          <a:xfrm>
            <a:off x="5826000" y="2925220"/>
            <a:ext cx="540000" cy="0"/>
          </a:xfrm>
          <a:prstGeom prst="line">
            <a:avLst/>
          </a:prstGeom>
          <a:ln w="57150">
            <a:solidFill>
              <a:srgbClr val="024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FE9D27-E5EF-99CE-DAF5-C60B956C285C}"/>
              </a:ext>
            </a:extLst>
          </p:cNvPr>
          <p:cNvSpPr txBox="1"/>
          <p:nvPr/>
        </p:nvSpPr>
        <p:spPr>
          <a:xfrm>
            <a:off x="1524072" y="3613032"/>
            <a:ext cx="9143857" cy="151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j-cs"/>
                <a:sym typeface="Arial"/>
              </a:rPr>
              <a:t>손글씨의 전체적인 구성과 문자 특징으로부터</a:t>
            </a: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j-cs"/>
              <a:sym typeface="Arial"/>
            </a:endParaRPr>
          </a:p>
          <a:p>
            <a:pPr marL="0" marR="0" lvl="0" indent="0" algn="ctr" defTabSz="914400" rtl="0" eaLnBrk="1" fontAlgn="auto" latinLnBrk="1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j-cs"/>
                <a:sym typeface="Arial"/>
              </a:rPr>
              <a:t>글쓴이의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성격이나 상태를 추정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j-cs"/>
                <a:sym typeface="Arial"/>
              </a:rPr>
              <a:t>하는 학문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j-cs"/>
                <a:sym typeface="Arial"/>
              </a:rPr>
              <a:t>외국 연구에 비해 미비한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한글 글씨체 성격 알고리즘 연구</a:t>
            </a:r>
          </a:p>
        </p:txBody>
      </p:sp>
    </p:spTree>
    <p:extLst>
      <p:ext uri="{BB962C8B-B14F-4D97-AF65-F5344CB8AC3E}">
        <p14:creationId xmlns:p14="http://schemas.microsoft.com/office/powerpoint/2010/main" val="9488202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"/>
                <a:cs typeface="+mj-cs"/>
                <a:sym typeface="Arial"/>
              </a:rPr>
              <a:t>Part 1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Arial"/>
              <a:ea typeface="나눔스퀘어"/>
              <a:cs typeface="+mj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536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개발 배경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9097A4A-EFC8-F4D4-B0BE-AA410909B6A3}"/>
              </a:ext>
            </a:extLst>
          </p:cNvPr>
          <p:cNvGrpSpPr/>
          <p:nvPr/>
        </p:nvGrpSpPr>
        <p:grpSpPr>
          <a:xfrm>
            <a:off x="4340476" y="4602795"/>
            <a:ext cx="3540982" cy="812697"/>
            <a:chOff x="685459" y="4706544"/>
            <a:chExt cx="4987018" cy="81269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AFF4582-E84B-47CB-B0B6-FB23ED849DAA}"/>
                </a:ext>
              </a:extLst>
            </p:cNvPr>
            <p:cNvSpPr txBox="1"/>
            <p:nvPr/>
          </p:nvSpPr>
          <p:spPr>
            <a:xfrm flipH="1">
              <a:off x="685459" y="4706544"/>
              <a:ext cx="49870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나눔스퀘어"/>
                  <a:cs typeface="+mj-cs"/>
                  <a:sym typeface="Arial"/>
                </a:rPr>
                <a:t>MBTI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나눔스퀘어"/>
                  <a:cs typeface="+mj-cs"/>
                  <a:sym typeface="Arial"/>
                </a:rPr>
                <a:t>장기 유행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j-cs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나눔스퀘어"/>
                  <a:cs typeface="+mj-cs"/>
                  <a:sym typeface="Arial"/>
                </a:rPr>
                <a:t>그리고 사용자 맞춤 큐레이션</a:t>
              </a: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B5EF6343-F2B1-0A2E-40DE-E8AF1EBCB80B}"/>
                </a:ext>
              </a:extLst>
            </p:cNvPr>
            <p:cNvCxnSpPr>
              <a:cxnSpLocks/>
            </p:cNvCxnSpPr>
            <p:nvPr/>
          </p:nvCxnSpPr>
          <p:spPr>
            <a:xfrm>
              <a:off x="2646604" y="5519241"/>
              <a:ext cx="1064729" cy="0"/>
            </a:xfrm>
            <a:prstGeom prst="line">
              <a:avLst/>
            </a:prstGeom>
            <a:ln w="57150">
              <a:solidFill>
                <a:srgbClr val="024B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3976AAF-7EC8-6E26-5DAF-79067BFC600B}"/>
              </a:ext>
            </a:extLst>
          </p:cNvPr>
          <p:cNvGrpSpPr/>
          <p:nvPr/>
        </p:nvGrpSpPr>
        <p:grpSpPr>
          <a:xfrm>
            <a:off x="1388234" y="2020454"/>
            <a:ext cx="2340000" cy="2340000"/>
            <a:chOff x="3159761" y="2020454"/>
            <a:chExt cx="2340000" cy="2340000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84D3FFFC-B553-A259-1AB3-CBED4044DE3A}"/>
                </a:ext>
              </a:extLst>
            </p:cNvPr>
            <p:cNvSpPr/>
            <p:nvPr/>
          </p:nvSpPr>
          <p:spPr>
            <a:xfrm>
              <a:off x="3159761" y="2020454"/>
              <a:ext cx="2340000" cy="2340000"/>
            </a:xfrm>
            <a:prstGeom prst="ellipse">
              <a:avLst/>
            </a:prstGeom>
            <a:solidFill>
              <a:srgbClr val="024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C5EA787-E89F-07A8-7898-8C81DF642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9761" y="2560454"/>
              <a:ext cx="1260000" cy="1260000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F72B5C2-083A-BBDE-DADC-F01EC5D19D8E}"/>
              </a:ext>
            </a:extLst>
          </p:cNvPr>
          <p:cNvGrpSpPr/>
          <p:nvPr/>
        </p:nvGrpSpPr>
        <p:grpSpPr>
          <a:xfrm>
            <a:off x="4940967" y="2020454"/>
            <a:ext cx="2340000" cy="2340000"/>
            <a:chOff x="9166540" y="2020454"/>
            <a:chExt cx="2340000" cy="234000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EEBDB67D-B9E3-EBC7-CEE2-C27B58A61B10}"/>
                </a:ext>
              </a:extLst>
            </p:cNvPr>
            <p:cNvSpPr/>
            <p:nvPr/>
          </p:nvSpPr>
          <p:spPr>
            <a:xfrm>
              <a:off x="9166540" y="2020454"/>
              <a:ext cx="2340000" cy="2340000"/>
            </a:xfrm>
            <a:prstGeom prst="ellipse">
              <a:avLst/>
            </a:prstGeom>
            <a:solidFill>
              <a:srgbClr val="024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893DF3E-18E8-DBC8-91B0-9A4215CA1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6540" y="2560454"/>
              <a:ext cx="1260000" cy="1260000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62E1091-2901-1EDB-6E1B-12E706343F05}"/>
              </a:ext>
            </a:extLst>
          </p:cNvPr>
          <p:cNvGrpSpPr/>
          <p:nvPr/>
        </p:nvGrpSpPr>
        <p:grpSpPr>
          <a:xfrm>
            <a:off x="8280543" y="4849972"/>
            <a:ext cx="2684850" cy="563321"/>
            <a:chOff x="685460" y="4955920"/>
            <a:chExt cx="2430647" cy="56332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553F0E0-6895-1BE4-66D9-C1479F83C765}"/>
                </a:ext>
              </a:extLst>
            </p:cNvPr>
            <p:cNvSpPr txBox="1"/>
            <p:nvPr/>
          </p:nvSpPr>
          <p:spPr>
            <a:xfrm flipH="1">
              <a:off x="685460" y="4955920"/>
              <a:ext cx="24306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나눔스퀘어"/>
                  <a:cs typeface="+mj-cs"/>
                  <a:sym typeface="Arial"/>
                </a:rPr>
                <a:t>한글 필적학 연구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11899BB-A0B0-C0B2-7006-7558537EAA28}"/>
                </a:ext>
              </a:extLst>
            </p:cNvPr>
            <p:cNvCxnSpPr>
              <a:cxnSpLocks/>
            </p:cNvCxnSpPr>
            <p:nvPr/>
          </p:nvCxnSpPr>
          <p:spPr>
            <a:xfrm>
              <a:off x="1558573" y="5519241"/>
              <a:ext cx="684422" cy="0"/>
            </a:xfrm>
            <a:prstGeom prst="line">
              <a:avLst/>
            </a:prstGeom>
            <a:ln w="57150">
              <a:solidFill>
                <a:srgbClr val="024B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A1AE315-9586-2544-6BD6-46612B3EE084}"/>
              </a:ext>
            </a:extLst>
          </p:cNvPr>
          <p:cNvGrpSpPr/>
          <p:nvPr/>
        </p:nvGrpSpPr>
        <p:grpSpPr>
          <a:xfrm>
            <a:off x="8452969" y="2020454"/>
            <a:ext cx="2340000" cy="2340000"/>
            <a:chOff x="6339514" y="2020454"/>
            <a:chExt cx="2340000" cy="2340000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5EF5D098-6206-2917-A181-CC7ACEACCE7A}"/>
                </a:ext>
              </a:extLst>
            </p:cNvPr>
            <p:cNvSpPr/>
            <p:nvPr/>
          </p:nvSpPr>
          <p:spPr>
            <a:xfrm>
              <a:off x="6339514" y="2020454"/>
              <a:ext cx="2340000" cy="2340000"/>
            </a:xfrm>
            <a:prstGeom prst="ellipse">
              <a:avLst/>
            </a:prstGeom>
            <a:solidFill>
              <a:srgbClr val="024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endParaRPr>
            </a:p>
          </p:txBody>
        </p: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3D475F31-125D-64B6-0EFA-6A3E41EA6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514" y="2560454"/>
              <a:ext cx="1260000" cy="1260000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F4808B6-AEC0-9569-4845-DEAC6D7E91EC}"/>
              </a:ext>
            </a:extLst>
          </p:cNvPr>
          <p:cNvGrpSpPr/>
          <p:nvPr/>
        </p:nvGrpSpPr>
        <p:grpSpPr>
          <a:xfrm>
            <a:off x="959228" y="4848939"/>
            <a:ext cx="3201865" cy="707886"/>
            <a:chOff x="685460" y="4955920"/>
            <a:chExt cx="2430647" cy="70788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AC9422C-1EE5-4B17-BA13-1AB55F6A58E3}"/>
                </a:ext>
              </a:extLst>
            </p:cNvPr>
            <p:cNvSpPr txBox="1"/>
            <p:nvPr/>
          </p:nvSpPr>
          <p:spPr>
            <a:xfrm flipH="1">
              <a:off x="685460" y="4955920"/>
              <a:ext cx="24306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나눔스퀘어"/>
                  <a:cs typeface="+mj-cs"/>
                  <a:sym typeface="Arial"/>
                </a:rPr>
                <a:t>독서와 손글씨 사용의 필요성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3E868EF-0911-B4A9-E447-BAFFB34A0477}"/>
                </a:ext>
              </a:extLst>
            </p:cNvPr>
            <p:cNvCxnSpPr>
              <a:cxnSpLocks/>
            </p:cNvCxnSpPr>
            <p:nvPr/>
          </p:nvCxnSpPr>
          <p:spPr>
            <a:xfrm>
              <a:off x="1613830" y="5519241"/>
              <a:ext cx="573906" cy="0"/>
            </a:xfrm>
            <a:prstGeom prst="line">
              <a:avLst/>
            </a:prstGeom>
            <a:ln w="57150">
              <a:solidFill>
                <a:srgbClr val="024B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786529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"/>
                <a:cs typeface="+mn-cs"/>
                <a:sym typeface="Arial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11" y="3708260"/>
              <a:ext cx="2577384" cy="1354217"/>
              <a:chOff x="2700072" y="2021840"/>
              <a:chExt cx="3509548" cy="184400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97339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+mj-cs"/>
                    <a:sym typeface="Arial"/>
                  </a:rPr>
                  <a:t>Part 2, </a:t>
                </a:r>
                <a:endParaRPr kumimoji="0" lang="ko-KR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j-cs"/>
                  <a:sym typeface="Arial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2701485" y="2734295"/>
                <a:ext cx="3508135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+mj-cs"/>
                    <a:sym typeface="Arial"/>
                  </a:rPr>
                  <a:t>작품 소개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2660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39C14-DAA4-4C3C-A0D8-AAD40B4FC90A}"/>
              </a:ext>
            </a:extLst>
          </p:cNvPr>
          <p:cNvSpPr txBox="1"/>
          <p:nvPr/>
        </p:nvSpPr>
        <p:spPr>
          <a:xfrm flipH="1">
            <a:off x="1976119" y="1225788"/>
            <a:ext cx="317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A table of Contents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목차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BDC3F1-5C57-49E7-92D1-035A63CFD9BA}"/>
              </a:ext>
            </a:extLst>
          </p:cNvPr>
          <p:cNvGrpSpPr/>
          <p:nvPr/>
        </p:nvGrpSpPr>
        <p:grpSpPr>
          <a:xfrm>
            <a:off x="1191929" y="3582110"/>
            <a:ext cx="2366673" cy="523220"/>
            <a:chOff x="1191929" y="2733040"/>
            <a:chExt cx="2366673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C98ED1-F442-4E67-8FC9-E511EE5540F0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나눔스퀘어"/>
                  <a:cs typeface="+mn-cs"/>
                </a:rPr>
                <a:t>#2, 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4DEFE-BC42-48FF-848C-EF9A07A773CF}"/>
                </a:ext>
              </a:extLst>
            </p:cNvPr>
            <p:cNvSpPr txBox="1"/>
            <p:nvPr/>
          </p:nvSpPr>
          <p:spPr>
            <a:xfrm>
              <a:off x="1976118" y="2733040"/>
              <a:ext cx="15824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800" b="1" kern="1200" dirty="0">
                  <a:solidFill>
                    <a:prstClr val="whit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작품</a:t>
              </a:r>
              <a:r>
                <a:rPr kumimoji="0" lang="ko-KR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 </a:t>
              </a:r>
              <a:r>
                <a:rPr lang="ko-KR" altLang="en-US" sz="2800" b="1" kern="1200" dirty="0">
                  <a:solidFill>
                    <a:prstClr val="whit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소개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C270C65-C2D4-45CB-B6AD-3B5AFBB8495F}"/>
              </a:ext>
            </a:extLst>
          </p:cNvPr>
          <p:cNvGrpSpPr/>
          <p:nvPr/>
        </p:nvGrpSpPr>
        <p:grpSpPr>
          <a:xfrm>
            <a:off x="1191929" y="5408279"/>
            <a:ext cx="3527248" cy="523220"/>
            <a:chOff x="1191929" y="2733040"/>
            <a:chExt cx="3527248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463A60-7B21-41D4-8E6A-6554BD39C601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나눔스퀘어"/>
                  <a:cs typeface="+mn-cs"/>
                </a:rPr>
                <a:t>#</a:t>
              </a:r>
              <a:r>
                <a:rPr lang="en-US" altLang="ko-KR" sz="2800" b="1" kern="1200" dirty="0">
                  <a:solidFill>
                    <a:prstClr val="white"/>
                  </a:solidFill>
                  <a:latin typeface="Arial"/>
                  <a:ea typeface="나눔스퀘어"/>
                  <a:cs typeface="+mn-cs"/>
                </a:rPr>
                <a:t>4</a:t>
              </a: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나눔스퀘어"/>
                  <a:cs typeface="+mn-cs"/>
                </a:rPr>
                <a:t>, 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7B33F9-CE78-4EDE-AF3B-87C905CF040D}"/>
                </a:ext>
              </a:extLst>
            </p:cNvPr>
            <p:cNvSpPr txBox="1"/>
            <p:nvPr/>
          </p:nvSpPr>
          <p:spPr>
            <a:xfrm>
              <a:off x="1976118" y="2733040"/>
              <a:ext cx="27430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기대효과 및 성과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68A564-5C93-444C-9BB7-66C25FFD4D94}"/>
              </a:ext>
            </a:extLst>
          </p:cNvPr>
          <p:cNvGrpSpPr/>
          <p:nvPr/>
        </p:nvGrpSpPr>
        <p:grpSpPr>
          <a:xfrm>
            <a:off x="1191929" y="2715192"/>
            <a:ext cx="2366673" cy="523220"/>
            <a:chOff x="1191929" y="2733040"/>
            <a:chExt cx="2366673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B1ABA3-7F9C-4EAF-A909-EDBE8DD7EEB9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나눔스퀘어"/>
                  <a:cs typeface="+mn-cs"/>
                </a:rPr>
                <a:t>#1, 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64467-7DB3-4E18-9C95-D9A65B2E35BB}"/>
                </a:ext>
              </a:extLst>
            </p:cNvPr>
            <p:cNvSpPr txBox="1"/>
            <p:nvPr/>
          </p:nvSpPr>
          <p:spPr>
            <a:xfrm>
              <a:off x="1976118" y="2733040"/>
              <a:ext cx="15824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개발 배경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386302-EFFB-449D-9B3B-63EE40C74081}"/>
              </a:ext>
            </a:extLst>
          </p:cNvPr>
          <p:cNvGrpSpPr/>
          <p:nvPr/>
        </p:nvGrpSpPr>
        <p:grpSpPr>
          <a:xfrm>
            <a:off x="1191929" y="4449028"/>
            <a:ext cx="2366673" cy="523220"/>
            <a:chOff x="1191929" y="2733040"/>
            <a:chExt cx="2366673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A52212-A4CD-4FFE-BD39-A92687D315C3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나눔스퀘어"/>
                  <a:cs typeface="+mn-cs"/>
                </a:rPr>
                <a:t>#</a:t>
              </a:r>
              <a:r>
                <a:rPr lang="en-US" altLang="ko-KR" sz="2800" b="1" kern="1200" dirty="0">
                  <a:solidFill>
                    <a:prstClr val="white"/>
                  </a:solidFill>
                  <a:latin typeface="Arial"/>
                  <a:ea typeface="나눔스퀘어"/>
                  <a:cs typeface="+mn-cs"/>
                </a:rPr>
                <a:t>3</a:t>
              </a: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나눔스퀘어"/>
                  <a:cs typeface="+mn-cs"/>
                </a:rPr>
                <a:t>, 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F6BE83-40A0-4FE8-B41C-0839AA18DB54}"/>
                </a:ext>
              </a:extLst>
            </p:cNvPr>
            <p:cNvSpPr txBox="1"/>
            <p:nvPr/>
          </p:nvSpPr>
          <p:spPr>
            <a:xfrm>
              <a:off x="1976118" y="2733040"/>
              <a:ext cx="15824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800" b="1" kern="1200" dirty="0">
                  <a:solidFill>
                    <a:prstClr val="whit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기술</a:t>
              </a:r>
              <a:r>
                <a:rPr kumimoji="0" lang="ko-KR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 소개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E3A8021-E401-B83A-83E0-2EA58D1667E6}"/>
              </a:ext>
            </a:extLst>
          </p:cNvPr>
          <p:cNvGrpSpPr/>
          <p:nvPr/>
        </p:nvGrpSpPr>
        <p:grpSpPr>
          <a:xfrm>
            <a:off x="386080" y="355600"/>
            <a:ext cx="1280160" cy="1280160"/>
            <a:chOff x="386080" y="355600"/>
            <a:chExt cx="1280160" cy="128016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A19F7AC-E134-6ADB-1C9A-3AE5C9140E57}"/>
                </a:ext>
              </a:extLst>
            </p:cNvPr>
            <p:cNvSpPr/>
            <p:nvPr/>
          </p:nvSpPr>
          <p:spPr>
            <a:xfrm>
              <a:off x="386080" y="355600"/>
              <a:ext cx="1280160" cy="1280160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"/>
                <a:cs typeface="+mn-cs"/>
                <a:sym typeface="Arial"/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53DEC092-7CBD-8B44-025C-5E9D5BB9D1CA}"/>
                </a:ext>
              </a:extLst>
            </p:cNvPr>
            <p:cNvSpPr/>
            <p:nvPr/>
          </p:nvSpPr>
          <p:spPr>
            <a:xfrm>
              <a:off x="486160" y="455680"/>
              <a:ext cx="1080000" cy="10800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ㅅㅅ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명조 ExtraBold" panose="02020603020101020101" pitchFamily="18" charset="-127"/>
                <a:ea typeface="나눔명조 ExtraBold" panose="02020603020101020101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+mn-cs"/>
                </a:rPr>
                <a:t>ㅌㅍ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명조 ExtraBold" panose="02020603020101020101" pitchFamily="18" charset="-127"/>
                <a:ea typeface="나눔명조 ExtraBold" panose="02020603020101020101" pitchFamily="18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45732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j-cs"/>
                <a:sym typeface="Arial"/>
              </a:rPr>
              <a:t>Part 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j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5"/>
            <a:ext cx="5683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작품 소개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DF6729-1FA8-6414-3874-EF556688DFA8}"/>
              </a:ext>
            </a:extLst>
          </p:cNvPr>
          <p:cNvSpPr txBox="1"/>
          <p:nvPr/>
        </p:nvSpPr>
        <p:spPr>
          <a:xfrm>
            <a:off x="4981437" y="1518074"/>
            <a:ext cx="222912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24B8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소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서특필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j-cs"/>
              <a:sym typeface="Arial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F669E4A-AF2C-A2CF-81F1-368317BF54C9}"/>
              </a:ext>
            </a:extLst>
          </p:cNvPr>
          <p:cNvCxnSpPr>
            <a:cxnSpLocks/>
          </p:cNvCxnSpPr>
          <p:nvPr/>
        </p:nvCxnSpPr>
        <p:spPr>
          <a:xfrm>
            <a:off x="5826000" y="2414584"/>
            <a:ext cx="540000" cy="0"/>
          </a:xfrm>
          <a:prstGeom prst="line">
            <a:avLst/>
          </a:prstGeom>
          <a:ln w="57150">
            <a:solidFill>
              <a:srgbClr val="024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CB1DA06-F3F8-5554-9AF1-65118BE68DEB}"/>
              </a:ext>
            </a:extLst>
          </p:cNvPr>
          <p:cNvSpPr/>
          <p:nvPr/>
        </p:nvSpPr>
        <p:spPr>
          <a:xfrm>
            <a:off x="4844400" y="3417445"/>
            <a:ext cx="2503199" cy="250319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명조 ExtraBold" panose="02020603020101020101" pitchFamily="18" charset="-127"/>
                <a:ea typeface="나눔명조 ExtraBold" panose="02020603020101020101" pitchFamily="18" charset="-127"/>
                <a:cs typeface="+mn-cs"/>
                <a:sym typeface="Arial"/>
              </a:rPr>
              <a:t>ㅅㅅ</a:t>
            </a:r>
            <a:endParaRPr kumimoji="0" lang="en-US" altLang="ko-KR" sz="5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명조 ExtraBold" panose="02020603020101020101" pitchFamily="18" charset="-127"/>
              <a:ea typeface="나눔명조 ExtraBold" panose="02020603020101020101" pitchFamily="18" charset="-127"/>
              <a:cs typeface="+mn-cs"/>
              <a:sym typeface="Arial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명조 ExtraBold" panose="02020603020101020101" pitchFamily="18" charset="-127"/>
                <a:ea typeface="나눔명조 ExtraBold" panose="02020603020101020101" pitchFamily="18" charset="-127"/>
                <a:cs typeface="+mn-cs"/>
                <a:sym typeface="Arial"/>
              </a:rPr>
              <a:t>ㅌㅍ</a:t>
            </a:r>
            <a:endParaRPr kumimoji="0" lang="en-US" altLang="ko-KR" sz="5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명조 ExtraBold" panose="02020603020101020101" pitchFamily="18" charset="-127"/>
              <a:ea typeface="나눔명조 ExtraBold" panose="02020603020101020101" pitchFamily="18" charset="-127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AF43FB-DE02-8243-25F8-2EF56ECFD808}"/>
              </a:ext>
            </a:extLst>
          </p:cNvPr>
          <p:cNvSpPr txBox="1"/>
          <p:nvPr/>
        </p:nvSpPr>
        <p:spPr>
          <a:xfrm>
            <a:off x="3865562" y="2548086"/>
            <a:ext cx="44608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j-cs"/>
                <a:sym typeface="Arial"/>
              </a:rPr>
              <a:t>안드로이드 모바일 애플리케이션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54578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6DF6729-1FA8-6414-3874-EF556688DFA8}"/>
              </a:ext>
            </a:extLst>
          </p:cNvPr>
          <p:cNvSpPr txBox="1"/>
          <p:nvPr/>
        </p:nvSpPr>
        <p:spPr>
          <a:xfrm>
            <a:off x="4981437" y="1518074"/>
            <a:ext cx="222912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24B8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소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서특필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j-cs"/>
              <a:sym typeface="Arial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F669E4A-AF2C-A2CF-81F1-368317BF54C9}"/>
              </a:ext>
            </a:extLst>
          </p:cNvPr>
          <p:cNvCxnSpPr>
            <a:cxnSpLocks/>
          </p:cNvCxnSpPr>
          <p:nvPr/>
        </p:nvCxnSpPr>
        <p:spPr>
          <a:xfrm>
            <a:off x="5826000" y="2414584"/>
            <a:ext cx="540000" cy="0"/>
          </a:xfrm>
          <a:prstGeom prst="line">
            <a:avLst/>
          </a:prstGeom>
          <a:ln w="57150">
            <a:solidFill>
              <a:srgbClr val="024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A7C0AA1-1188-5708-DF9A-EF7CBC5B4B8B}"/>
              </a:ext>
            </a:extLst>
          </p:cNvPr>
          <p:cNvSpPr txBox="1"/>
          <p:nvPr/>
        </p:nvSpPr>
        <p:spPr>
          <a:xfrm>
            <a:off x="3044328" y="3535018"/>
            <a:ext cx="610334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j-cs"/>
                <a:sym typeface="Arial"/>
              </a:rPr>
              <a:t>공유 커뮤니티 기반</a:t>
            </a: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j-cs"/>
              <a:sym typeface="Arial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글씨체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 -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 특성 분석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j-cs"/>
                <a:sym typeface="Arial"/>
              </a:rPr>
              <a:t>이라는 차별점</a:t>
            </a: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j-cs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0B1D0D-8397-5A29-8794-28C52D10FC4C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j-cs"/>
                <a:sym typeface="Arial"/>
              </a:rPr>
              <a:t>Part 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j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68CAB8-D93E-A695-6B66-E6CE1451EAD5}"/>
              </a:ext>
            </a:extLst>
          </p:cNvPr>
          <p:cNvSpPr txBox="1"/>
          <p:nvPr/>
        </p:nvSpPr>
        <p:spPr>
          <a:xfrm flipH="1">
            <a:off x="1005840" y="174505"/>
            <a:ext cx="5683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작품 소개</a:t>
            </a:r>
          </a:p>
        </p:txBody>
      </p:sp>
    </p:spTree>
    <p:extLst>
      <p:ext uri="{BB962C8B-B14F-4D97-AF65-F5344CB8AC3E}">
        <p14:creationId xmlns:p14="http://schemas.microsoft.com/office/powerpoint/2010/main" val="106028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6BAC512E-FAA9-E615-E975-07EDE1EA72BC}"/>
              </a:ext>
            </a:extLst>
          </p:cNvPr>
          <p:cNvSpPr/>
          <p:nvPr/>
        </p:nvSpPr>
        <p:spPr>
          <a:xfrm flipH="1">
            <a:off x="10527664" y="2999105"/>
            <a:ext cx="108000" cy="324000"/>
          </a:xfrm>
          <a:prstGeom prst="rect">
            <a:avLst/>
          </a:prstGeom>
          <a:solidFill>
            <a:srgbClr val="C5C2B3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283" tIns="59523" rIns="89284" bIns="59522" numCol="1" spcCol="1270" anchor="ctr" anchorCtr="0">
            <a:noAutofit/>
          </a:bodyPr>
          <a:lstStyle/>
          <a:p>
            <a:pPr marL="0" marR="0" lvl="0" indent="0" algn="ctr" defTabSz="57785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3080048-3E4D-638A-0DBA-8BB1756972A8}"/>
              </a:ext>
            </a:extLst>
          </p:cNvPr>
          <p:cNvSpPr/>
          <p:nvPr/>
        </p:nvSpPr>
        <p:spPr>
          <a:xfrm flipH="1">
            <a:off x="8300104" y="2999105"/>
            <a:ext cx="108000" cy="2520000"/>
          </a:xfrm>
          <a:prstGeom prst="rect">
            <a:avLst/>
          </a:prstGeom>
          <a:solidFill>
            <a:srgbClr val="C5C2B3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283" tIns="59523" rIns="89284" bIns="59522" numCol="1" spcCol="1270" anchor="ctr" anchorCtr="0">
            <a:noAutofit/>
          </a:bodyPr>
          <a:lstStyle/>
          <a:p>
            <a:pPr marL="0" marR="0" lvl="0" indent="0" algn="ctr" defTabSz="57785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5E8D2C6-D971-D47F-61F0-53EA0AA151FE}"/>
              </a:ext>
            </a:extLst>
          </p:cNvPr>
          <p:cNvSpPr/>
          <p:nvPr/>
        </p:nvSpPr>
        <p:spPr>
          <a:xfrm flipH="1">
            <a:off x="6058984" y="2999105"/>
            <a:ext cx="108000" cy="324000"/>
          </a:xfrm>
          <a:prstGeom prst="rect">
            <a:avLst/>
          </a:prstGeom>
          <a:solidFill>
            <a:srgbClr val="C5C2B3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283" tIns="59523" rIns="89284" bIns="59522" numCol="1" spcCol="1270" anchor="ctr" anchorCtr="0">
            <a:noAutofit/>
          </a:bodyPr>
          <a:lstStyle/>
          <a:p>
            <a:pPr marL="0" marR="0" lvl="0" indent="0" algn="ctr" defTabSz="57785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53C166-5933-37D0-AFFB-ADFDC0F555C3}"/>
              </a:ext>
            </a:extLst>
          </p:cNvPr>
          <p:cNvSpPr/>
          <p:nvPr/>
        </p:nvSpPr>
        <p:spPr>
          <a:xfrm>
            <a:off x="7617122" y="2406270"/>
            <a:ext cx="1440000" cy="61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  <a:sym typeface="Arial"/>
              </a:rPr>
              <a:t>분석 탭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33559E4-41F5-8EB1-C9B3-42FB95746E15}"/>
              </a:ext>
            </a:extLst>
          </p:cNvPr>
          <p:cNvSpPr/>
          <p:nvPr/>
        </p:nvSpPr>
        <p:spPr>
          <a:xfrm>
            <a:off x="9858242" y="2406270"/>
            <a:ext cx="1440000" cy="61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  <a:sym typeface="Arial"/>
              </a:rPr>
              <a:t>프로필 탭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A6D7D5-AA23-DD21-B5C4-9BDDB04D851C}"/>
              </a:ext>
            </a:extLst>
          </p:cNvPr>
          <p:cNvSpPr/>
          <p:nvPr/>
        </p:nvSpPr>
        <p:spPr>
          <a:xfrm>
            <a:off x="5376001" y="2406270"/>
            <a:ext cx="1440000" cy="61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  <a:sym typeface="Arial"/>
              </a:rPr>
              <a:t>업로드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+mn-cs"/>
              <a:sym typeface="Arial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  <a:sym typeface="Arial"/>
              </a:rPr>
              <a:t>플로팅 버튼</a:t>
            </a: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8A331F1B-78AF-ABD7-31BA-8EB7A6956409}"/>
              </a:ext>
            </a:extLst>
          </p:cNvPr>
          <p:cNvSpPr/>
          <p:nvPr/>
        </p:nvSpPr>
        <p:spPr>
          <a:xfrm flipH="1">
            <a:off x="1507569" y="2172030"/>
            <a:ext cx="212379" cy="180000"/>
          </a:xfrm>
          <a:prstGeom prst="downArrow">
            <a:avLst/>
          </a:prstGeom>
          <a:solidFill>
            <a:srgbClr val="C5C2B3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283" tIns="59523" rIns="89284" bIns="59522" numCol="1" spcCol="1270" anchor="ctr" anchorCtr="0">
            <a:noAutofit/>
          </a:bodyPr>
          <a:lstStyle/>
          <a:p>
            <a:pPr marL="0" marR="0" lvl="0" indent="0" algn="ctr" defTabSz="57785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02BFF712-8F44-34F0-A009-1FD3111BBA26}"/>
              </a:ext>
            </a:extLst>
          </p:cNvPr>
          <p:cNvSpPr/>
          <p:nvPr/>
        </p:nvSpPr>
        <p:spPr>
          <a:xfrm flipH="1">
            <a:off x="3748690" y="2172030"/>
            <a:ext cx="212379" cy="180000"/>
          </a:xfrm>
          <a:prstGeom prst="downArrow">
            <a:avLst/>
          </a:prstGeom>
          <a:solidFill>
            <a:srgbClr val="C5C2B3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283" tIns="59523" rIns="89284" bIns="59522" numCol="1" spcCol="1270" anchor="ctr" anchorCtr="0">
            <a:noAutofit/>
          </a:bodyPr>
          <a:lstStyle/>
          <a:p>
            <a:pPr marL="0" marR="0" lvl="0" indent="0" algn="ctr" defTabSz="57785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CF4CA5C2-49E0-C0EE-47C3-B0C6C8EB0365}"/>
              </a:ext>
            </a:extLst>
          </p:cNvPr>
          <p:cNvSpPr/>
          <p:nvPr/>
        </p:nvSpPr>
        <p:spPr>
          <a:xfrm flipH="1">
            <a:off x="5985317" y="2172030"/>
            <a:ext cx="212379" cy="180000"/>
          </a:xfrm>
          <a:prstGeom prst="downArrow">
            <a:avLst/>
          </a:prstGeom>
          <a:solidFill>
            <a:srgbClr val="C5C2B3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283" tIns="59523" rIns="89284" bIns="59522" numCol="1" spcCol="1270" anchor="ctr" anchorCtr="0">
            <a:noAutofit/>
          </a:bodyPr>
          <a:lstStyle/>
          <a:p>
            <a:pPr marL="0" marR="0" lvl="0" indent="0" algn="ctr" defTabSz="57785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312D5795-F11F-1AFC-B7FE-8CE0118E37D5}"/>
              </a:ext>
            </a:extLst>
          </p:cNvPr>
          <p:cNvSpPr/>
          <p:nvPr/>
        </p:nvSpPr>
        <p:spPr>
          <a:xfrm flipH="1">
            <a:off x="8221944" y="2172030"/>
            <a:ext cx="212379" cy="180000"/>
          </a:xfrm>
          <a:prstGeom prst="downArrow">
            <a:avLst/>
          </a:prstGeom>
          <a:solidFill>
            <a:srgbClr val="C5C2B3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283" tIns="59523" rIns="89284" bIns="59522" numCol="1" spcCol="1270" anchor="ctr" anchorCtr="0">
            <a:noAutofit/>
          </a:bodyPr>
          <a:lstStyle/>
          <a:p>
            <a:pPr marL="0" marR="0" lvl="0" indent="0" algn="ctr" defTabSz="57785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89E79261-B933-7CC8-0A2E-F28BDF9C1527}"/>
              </a:ext>
            </a:extLst>
          </p:cNvPr>
          <p:cNvSpPr/>
          <p:nvPr/>
        </p:nvSpPr>
        <p:spPr>
          <a:xfrm flipH="1">
            <a:off x="10458571" y="2172030"/>
            <a:ext cx="212379" cy="180000"/>
          </a:xfrm>
          <a:prstGeom prst="downArrow">
            <a:avLst/>
          </a:prstGeom>
          <a:solidFill>
            <a:srgbClr val="C5C2B3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283" tIns="59523" rIns="89284" bIns="59522" numCol="1" spcCol="1270" anchor="ctr" anchorCtr="0">
            <a:noAutofit/>
          </a:bodyPr>
          <a:lstStyle/>
          <a:p>
            <a:pPr marL="0" marR="0" lvl="0" indent="0" algn="ctr" defTabSz="57785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09352D4-4CD6-9964-B8C8-E8EF56865EA6}"/>
              </a:ext>
            </a:extLst>
          </p:cNvPr>
          <p:cNvSpPr/>
          <p:nvPr/>
        </p:nvSpPr>
        <p:spPr>
          <a:xfrm flipH="1">
            <a:off x="3816151" y="3925532"/>
            <a:ext cx="108000" cy="1458000"/>
          </a:xfrm>
          <a:prstGeom prst="rect">
            <a:avLst/>
          </a:prstGeom>
          <a:solidFill>
            <a:srgbClr val="C5C2B3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283" tIns="59523" rIns="89284" bIns="59522" numCol="1" spcCol="1270" anchor="ctr" anchorCtr="0">
            <a:noAutofit/>
          </a:bodyPr>
          <a:lstStyle/>
          <a:p>
            <a:pPr marL="0" marR="0" lvl="0" indent="0" algn="ctr" defTabSz="57785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B427A3-269F-3FFB-C258-29B123F45E77}"/>
              </a:ext>
            </a:extLst>
          </p:cNvPr>
          <p:cNvSpPr/>
          <p:nvPr/>
        </p:nvSpPr>
        <p:spPr>
          <a:xfrm>
            <a:off x="3134880" y="2406270"/>
            <a:ext cx="1440000" cy="61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  <a:sym typeface="Arial"/>
              </a:rPr>
              <a:t>검색 탭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2D74FE3-B9AF-4A55-1633-B401C4C73DF4}"/>
              </a:ext>
            </a:extLst>
          </p:cNvPr>
          <p:cNvSpPr/>
          <p:nvPr/>
        </p:nvSpPr>
        <p:spPr>
          <a:xfrm flipH="1">
            <a:off x="6072544" y="3935009"/>
            <a:ext cx="108000" cy="720000"/>
          </a:xfrm>
          <a:prstGeom prst="rect">
            <a:avLst/>
          </a:prstGeom>
          <a:solidFill>
            <a:srgbClr val="C5C2B3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283" tIns="59523" rIns="89284" bIns="59522" numCol="1" spcCol="1270" anchor="ctr" anchorCtr="0">
            <a:noAutofit/>
          </a:bodyPr>
          <a:lstStyle/>
          <a:p>
            <a:pPr marL="0" marR="0" lvl="0" indent="0" algn="ctr" defTabSz="57785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A94E34-B2BA-56FC-3679-8C639F326585}"/>
              </a:ext>
            </a:extLst>
          </p:cNvPr>
          <p:cNvSpPr/>
          <p:nvPr/>
        </p:nvSpPr>
        <p:spPr>
          <a:xfrm>
            <a:off x="5403122" y="4295009"/>
            <a:ext cx="1440000" cy="61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  <a:sym typeface="Arial"/>
              </a:rPr>
              <a:t>출처 입력 및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+mn-cs"/>
              <a:sym typeface="Arial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  <a:sym typeface="Arial"/>
              </a:rPr>
              <a:t>업로드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559A632-E9B8-E3A8-5A17-F5B7BDA783C9}"/>
              </a:ext>
            </a:extLst>
          </p:cNvPr>
          <p:cNvSpPr/>
          <p:nvPr/>
        </p:nvSpPr>
        <p:spPr>
          <a:xfrm flipH="1">
            <a:off x="10535856" y="3935009"/>
            <a:ext cx="108000" cy="648000"/>
          </a:xfrm>
          <a:prstGeom prst="rect">
            <a:avLst/>
          </a:prstGeom>
          <a:solidFill>
            <a:srgbClr val="C5C2B3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283" tIns="59523" rIns="89284" bIns="59522" numCol="1" spcCol="1270" anchor="ctr" anchorCtr="0">
            <a:noAutofit/>
          </a:bodyPr>
          <a:lstStyle/>
          <a:p>
            <a:pPr marL="0" marR="0" lvl="0" indent="0" algn="ctr" defTabSz="57785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6E0D297-415D-DADF-C978-26A89273541A}"/>
              </a:ext>
            </a:extLst>
          </p:cNvPr>
          <p:cNvSpPr/>
          <p:nvPr/>
        </p:nvSpPr>
        <p:spPr>
          <a:xfrm rot="16200000" flipH="1">
            <a:off x="10543256" y="4471882"/>
            <a:ext cx="108000" cy="216000"/>
          </a:xfrm>
          <a:prstGeom prst="rect">
            <a:avLst/>
          </a:prstGeom>
          <a:solidFill>
            <a:srgbClr val="C5C2B3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283" tIns="59523" rIns="89284" bIns="59522" numCol="1" spcCol="1270" anchor="ctr" anchorCtr="0">
            <a:noAutofit/>
          </a:bodyPr>
          <a:lstStyle/>
          <a:p>
            <a:pPr marL="0" marR="0" lvl="0" indent="0" algn="ctr" defTabSz="57785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699DBDC-889D-8979-EDB6-CEB334B68112}"/>
              </a:ext>
            </a:extLst>
          </p:cNvPr>
          <p:cNvSpPr/>
          <p:nvPr/>
        </p:nvSpPr>
        <p:spPr>
          <a:xfrm>
            <a:off x="10686478" y="4258544"/>
            <a:ext cx="1440000" cy="61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  <a:sym typeface="Arial"/>
              </a:rPr>
              <a:t>스크랩 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323B59-2D17-E321-D4B1-D1D222C0E385}"/>
              </a:ext>
            </a:extLst>
          </p:cNvPr>
          <p:cNvSpPr/>
          <p:nvPr/>
        </p:nvSpPr>
        <p:spPr>
          <a:xfrm>
            <a:off x="9053391" y="4258544"/>
            <a:ext cx="1440000" cy="61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  <a:sym typeface="Arial"/>
              </a:rPr>
              <a:t>내가 올린 글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94A94E0-379A-3194-9A3C-4313566D7C46}"/>
              </a:ext>
            </a:extLst>
          </p:cNvPr>
          <p:cNvSpPr/>
          <p:nvPr/>
        </p:nvSpPr>
        <p:spPr>
          <a:xfrm flipH="1">
            <a:off x="1563832" y="3019163"/>
            <a:ext cx="108000" cy="1332000"/>
          </a:xfrm>
          <a:prstGeom prst="rect">
            <a:avLst/>
          </a:prstGeom>
          <a:solidFill>
            <a:srgbClr val="C5C2B3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283" tIns="59523" rIns="89284" bIns="59522" numCol="1" spcCol="1270" anchor="ctr" anchorCtr="0">
            <a:noAutofit/>
          </a:bodyPr>
          <a:lstStyle/>
          <a:p>
            <a:pPr marL="0" marR="0" lvl="0" indent="0" algn="ctr" defTabSz="57785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BB3722A-42D6-928B-135E-379635AAD1D3}"/>
              </a:ext>
            </a:extLst>
          </p:cNvPr>
          <p:cNvSpPr/>
          <p:nvPr/>
        </p:nvSpPr>
        <p:spPr>
          <a:xfrm rot="16200000" flipH="1">
            <a:off x="1553215" y="4261710"/>
            <a:ext cx="108000" cy="180000"/>
          </a:xfrm>
          <a:prstGeom prst="rect">
            <a:avLst/>
          </a:prstGeom>
          <a:solidFill>
            <a:srgbClr val="C5C2B3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283" tIns="59523" rIns="89284" bIns="59522" numCol="1" spcCol="1270" anchor="ctr" anchorCtr="0">
            <a:noAutofit/>
          </a:bodyPr>
          <a:lstStyle/>
          <a:p>
            <a:pPr marL="0" marR="0" lvl="0" indent="0" algn="ctr" defTabSz="57785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FF40DA-48CC-34AE-ABCC-C5B39966BC00}"/>
              </a:ext>
            </a:extLst>
          </p:cNvPr>
          <p:cNvSpPr/>
          <p:nvPr/>
        </p:nvSpPr>
        <p:spPr>
          <a:xfrm>
            <a:off x="893759" y="2406270"/>
            <a:ext cx="1440000" cy="61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  <a:sym typeface="Arial"/>
              </a:rPr>
              <a:t>피드 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471A64-E975-74EA-71A6-9261BE40DFAA}"/>
              </a:ext>
            </a:extLst>
          </p:cNvPr>
          <p:cNvSpPr/>
          <p:nvPr/>
        </p:nvSpPr>
        <p:spPr>
          <a:xfrm flipH="1">
            <a:off x="730175" y="4668042"/>
            <a:ext cx="108000" cy="720000"/>
          </a:xfrm>
          <a:prstGeom prst="rect">
            <a:avLst/>
          </a:prstGeom>
          <a:solidFill>
            <a:srgbClr val="C5C2B3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283" tIns="59523" rIns="89284" bIns="59522" numCol="1" spcCol="1270" anchor="ctr" anchorCtr="0">
            <a:noAutofit/>
          </a:bodyPr>
          <a:lstStyle/>
          <a:p>
            <a:pPr marL="0" marR="0" lvl="0" indent="0" algn="ctr" defTabSz="57785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7C1C764-9339-6B95-6608-0050E5B95AC2}"/>
              </a:ext>
            </a:extLst>
          </p:cNvPr>
          <p:cNvSpPr/>
          <p:nvPr/>
        </p:nvSpPr>
        <p:spPr>
          <a:xfrm flipH="1">
            <a:off x="2406356" y="4666809"/>
            <a:ext cx="108000" cy="720000"/>
          </a:xfrm>
          <a:prstGeom prst="rect">
            <a:avLst/>
          </a:prstGeom>
          <a:solidFill>
            <a:srgbClr val="C5C2B3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283" tIns="59523" rIns="89284" bIns="59522" numCol="1" spcCol="1270" anchor="ctr" anchorCtr="0">
            <a:noAutofit/>
          </a:bodyPr>
          <a:lstStyle/>
          <a:p>
            <a:pPr marL="0" marR="0" lvl="0" indent="0" algn="ctr" defTabSz="57785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1D86AD7-9F26-0CC7-755B-DF6098812FF1}"/>
              </a:ext>
            </a:extLst>
          </p:cNvPr>
          <p:cNvSpPr/>
          <p:nvPr/>
        </p:nvSpPr>
        <p:spPr>
          <a:xfrm rot="16200000" flipH="1">
            <a:off x="2272573" y="3786556"/>
            <a:ext cx="108000" cy="3193200"/>
          </a:xfrm>
          <a:prstGeom prst="rect">
            <a:avLst/>
          </a:prstGeom>
          <a:solidFill>
            <a:srgbClr val="C5C2B3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283" tIns="59523" rIns="89284" bIns="59522" numCol="1" spcCol="1270" anchor="ctr" anchorCtr="0">
            <a:noAutofit/>
          </a:bodyPr>
          <a:lstStyle/>
          <a:p>
            <a:pPr marL="0" marR="0" lvl="0" indent="0" algn="ctr" defTabSz="57785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45DB10F-69C4-7BF1-5384-3221F0617077}"/>
              </a:ext>
            </a:extLst>
          </p:cNvPr>
          <p:cNvSpPr/>
          <p:nvPr/>
        </p:nvSpPr>
        <p:spPr>
          <a:xfrm>
            <a:off x="893301" y="5131156"/>
            <a:ext cx="1440000" cy="61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  <a:sym typeface="Arial"/>
              </a:rPr>
              <a:t>이모티콘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  <a:sym typeface="Arial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  <a:sym typeface="Arial"/>
              </a:rPr>
              <a:t>스크랩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  <a:sym typeface="Arial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  <a:sym typeface="Arial"/>
              </a:rPr>
              <a:t>팔로우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131029-BB39-2088-DC19-1B13D50BE8C8}"/>
              </a:ext>
            </a:extLst>
          </p:cNvPr>
          <p:cNvSpPr/>
          <p:nvPr/>
        </p:nvSpPr>
        <p:spPr>
          <a:xfrm>
            <a:off x="84626" y="4066325"/>
            <a:ext cx="1440000" cy="61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  <a:sym typeface="Arial"/>
              </a:rPr>
              <a:t>실시간 포스팅 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8DF1F6-3BD6-7049-B7F1-3A82D7CFFB8E}"/>
              </a:ext>
            </a:extLst>
          </p:cNvPr>
          <p:cNvSpPr/>
          <p:nvPr/>
        </p:nvSpPr>
        <p:spPr>
          <a:xfrm>
            <a:off x="1697039" y="4066325"/>
            <a:ext cx="1440000" cy="61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  <a:sym typeface="Arial"/>
              </a:rPr>
              <a:t>추천 포스팅 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EF65C0C-46A6-2143-39DD-C723E823C75F}"/>
              </a:ext>
            </a:extLst>
          </p:cNvPr>
          <p:cNvSpPr/>
          <p:nvPr/>
        </p:nvSpPr>
        <p:spPr>
          <a:xfrm flipH="1">
            <a:off x="3831424" y="3018687"/>
            <a:ext cx="108000" cy="324000"/>
          </a:xfrm>
          <a:prstGeom prst="rect">
            <a:avLst/>
          </a:prstGeom>
          <a:solidFill>
            <a:srgbClr val="C5C2B3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283" tIns="59523" rIns="89284" bIns="59522" numCol="1" spcCol="1270" anchor="ctr" anchorCtr="0">
            <a:noAutofit/>
          </a:bodyPr>
          <a:lstStyle/>
          <a:p>
            <a:pPr marL="0" marR="0" lvl="0" indent="0" algn="ctr" defTabSz="57785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BCA69A5-9E5E-83B1-748E-79B592FB9643}"/>
              </a:ext>
            </a:extLst>
          </p:cNvPr>
          <p:cNvSpPr/>
          <p:nvPr/>
        </p:nvSpPr>
        <p:spPr>
          <a:xfrm>
            <a:off x="3146729" y="3323009"/>
            <a:ext cx="1440000" cy="61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  <a:sym typeface="Arial"/>
              </a:rPr>
              <a:t>게시글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  <a:sym typeface="Arial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  <a:sym typeface="Arial"/>
              </a:rPr>
              <a:t>사용자 검색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D01BC01-BB7C-A5AC-3E56-6AE26E23FC4C}"/>
              </a:ext>
            </a:extLst>
          </p:cNvPr>
          <p:cNvSpPr/>
          <p:nvPr/>
        </p:nvSpPr>
        <p:spPr>
          <a:xfrm>
            <a:off x="9858242" y="3323009"/>
            <a:ext cx="1440000" cy="61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  <a:sym typeface="Arial"/>
              </a:rPr>
              <a:t>사용자 정보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8EFE038-B216-7038-ADA4-70EEE4E4F009}"/>
              </a:ext>
            </a:extLst>
          </p:cNvPr>
          <p:cNvSpPr/>
          <p:nvPr/>
        </p:nvSpPr>
        <p:spPr>
          <a:xfrm>
            <a:off x="5389562" y="3323009"/>
            <a:ext cx="1440000" cy="61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  <a:sym typeface="Arial"/>
              </a:rPr>
              <a:t>카메라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  <a:sym typeface="Arial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  <a:sym typeface="Arial"/>
              </a:rPr>
              <a:t>갤러리 연결</a:t>
            </a:r>
          </a:p>
        </p:txBody>
      </p:sp>
      <p:sp>
        <p:nvSpPr>
          <p:cNvPr id="104" name="TextBox 4"/>
          <p:cNvSpPr txBox="1"/>
          <p:nvPr/>
        </p:nvSpPr>
        <p:spPr>
          <a:xfrm>
            <a:off x="208279" y="159116"/>
            <a:ext cx="751842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600" b="1">
                <a:solidFill>
                  <a:srgbClr val="012540"/>
                </a:solid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  <a:sym typeface="Arial"/>
              </a:rPr>
              <a:t>Part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  <a:sym typeface="Arial"/>
              </a:rPr>
              <a:t>2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1254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j-cs"/>
              <a:sym typeface="Arial"/>
            </a:endParaRPr>
          </a:p>
        </p:txBody>
      </p:sp>
      <p:sp>
        <p:nvSpPr>
          <p:cNvPr id="105" name="TextBox 5"/>
          <p:cNvSpPr txBox="1"/>
          <p:nvPr/>
        </p:nvSpPr>
        <p:spPr>
          <a:xfrm>
            <a:off x="1051560" y="174504"/>
            <a:ext cx="865058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3600">
                <a:solidFill>
                  <a:srgbClr val="012540"/>
                </a:solidFill>
                <a:latin typeface="NanumSquare ExtraBold"/>
                <a:ea typeface="NanumSquare ExtraBold"/>
                <a:cs typeface="NanumSquare ExtraBold"/>
                <a:sym typeface="NanumSquare ExtraBold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ExtraBold"/>
              </a:rPr>
              <a:t>작품 소개 </a:t>
            </a:r>
            <a:r>
              <a:rPr kumimoji="0" lang="en-US" altLang="ko-KR" sz="3600" b="0" i="0" u="none" strike="noStrike" kern="0" cap="none" spc="0" normalizeH="0" baseline="0" noProof="0" dirty="0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ExtraBold"/>
              </a:rPr>
              <a:t>: </a:t>
            </a: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ExtraBold"/>
              </a:rPr>
              <a:t>메뉴 트리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1254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sym typeface="NanumSquare ExtraBold"/>
            </a:endParaRPr>
          </a:p>
        </p:txBody>
      </p:sp>
      <p:sp>
        <p:nvSpPr>
          <p:cNvPr id="108" name="직선 연결선 3"/>
          <p:cNvSpPr/>
          <p:nvPr/>
        </p:nvSpPr>
        <p:spPr>
          <a:xfrm>
            <a:off x="0" y="975360"/>
            <a:ext cx="12192000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j-cs"/>
              <a:sym typeface="Arial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1239F00-DFFC-FC4F-0C03-22D4AF3501FD}"/>
              </a:ext>
            </a:extLst>
          </p:cNvPr>
          <p:cNvSpPr/>
          <p:nvPr/>
        </p:nvSpPr>
        <p:spPr>
          <a:xfrm>
            <a:off x="4656000" y="1508156"/>
            <a:ext cx="2880000" cy="61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  <a:sym typeface="Arial"/>
              </a:rPr>
              <a:t>Splash Page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  <a:sym typeface="Arial"/>
              </a:rPr>
              <a:t>로고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+mn-cs"/>
              <a:sym typeface="Arial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CDB3513-2471-8B37-76E1-C677375F9A60}"/>
              </a:ext>
            </a:extLst>
          </p:cNvPr>
          <p:cNvSpPr/>
          <p:nvPr/>
        </p:nvSpPr>
        <p:spPr>
          <a:xfrm rot="16200000" flipH="1">
            <a:off x="7487057" y="5493184"/>
            <a:ext cx="108000" cy="216000"/>
          </a:xfrm>
          <a:prstGeom prst="rect">
            <a:avLst/>
          </a:prstGeom>
          <a:solidFill>
            <a:srgbClr val="C5C2B3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283" tIns="59523" rIns="89284" bIns="59522" numCol="1" spcCol="1270" anchor="ctr" anchorCtr="0">
            <a:noAutofit/>
          </a:bodyPr>
          <a:lstStyle/>
          <a:p>
            <a:pPr marL="0" marR="0" lvl="0" indent="0" algn="ctr" defTabSz="57785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0BC3C-FCEC-442A-CB7C-9F30D5C535E5}"/>
              </a:ext>
            </a:extLst>
          </p:cNvPr>
          <p:cNvSpPr/>
          <p:nvPr/>
        </p:nvSpPr>
        <p:spPr>
          <a:xfrm>
            <a:off x="7630279" y="5279846"/>
            <a:ext cx="1440000" cy="61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  <a:sym typeface="Arial"/>
              </a:rPr>
              <a:t>특성 분석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D7E738-CB4F-75AA-EBEC-E8DD8CCB2003}"/>
              </a:ext>
            </a:extLst>
          </p:cNvPr>
          <p:cNvSpPr/>
          <p:nvPr/>
        </p:nvSpPr>
        <p:spPr>
          <a:xfrm>
            <a:off x="5997192" y="5279846"/>
            <a:ext cx="1440000" cy="61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  <a:sym typeface="Arial"/>
              </a:rPr>
              <a:t>오늘의 글귀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DBD6FB8-90F2-653B-64B3-CB7A5756F7B1}"/>
              </a:ext>
            </a:extLst>
          </p:cNvPr>
          <p:cNvSpPr/>
          <p:nvPr/>
        </p:nvSpPr>
        <p:spPr>
          <a:xfrm rot="16200000" flipH="1">
            <a:off x="9124279" y="5493183"/>
            <a:ext cx="108000" cy="216000"/>
          </a:xfrm>
          <a:prstGeom prst="rect">
            <a:avLst/>
          </a:prstGeom>
          <a:solidFill>
            <a:srgbClr val="C5C2B3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283" tIns="59523" rIns="89284" bIns="59522" numCol="1" spcCol="1270" anchor="ctr" anchorCtr="0">
            <a:noAutofit/>
          </a:bodyPr>
          <a:lstStyle/>
          <a:p>
            <a:pPr marL="0" marR="0" lvl="0" indent="0" algn="ctr" defTabSz="57785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89B0E45-4951-A755-69A7-6B48EBAFAD13}"/>
              </a:ext>
            </a:extLst>
          </p:cNvPr>
          <p:cNvSpPr/>
          <p:nvPr/>
        </p:nvSpPr>
        <p:spPr>
          <a:xfrm>
            <a:off x="9267501" y="5279845"/>
            <a:ext cx="1440000" cy="61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  <a:sym typeface="Arial"/>
              </a:rPr>
              <a:t>시각화 달력</a:t>
            </a:r>
          </a:p>
        </p:txBody>
      </p:sp>
    </p:spTree>
    <p:extLst>
      <p:ext uri="{BB962C8B-B14F-4D97-AF65-F5344CB8AC3E}">
        <p14:creationId xmlns:p14="http://schemas.microsoft.com/office/powerpoint/2010/main" val="118535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3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7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3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7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3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7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3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7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3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7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3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7" grpId="0" animBg="1"/>
      <p:bldP spid="6" grpId="0" animBg="1"/>
      <p:bldP spid="5" grpId="0" animBg="1"/>
      <p:bldP spid="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61EED5E6-632B-82B1-C077-F26879E5604A}"/>
              </a:ext>
            </a:extLst>
          </p:cNvPr>
          <p:cNvSpPr/>
          <p:nvPr/>
        </p:nvSpPr>
        <p:spPr>
          <a:xfrm>
            <a:off x="4614935" y="4386370"/>
            <a:ext cx="3692115" cy="1980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"/>
              <a:cs typeface="+mn-cs"/>
              <a:sym typeface="Arial"/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B4C88A8-176B-2754-AE96-B800CEFB439D}"/>
              </a:ext>
            </a:extLst>
          </p:cNvPr>
          <p:cNvSpPr/>
          <p:nvPr/>
        </p:nvSpPr>
        <p:spPr>
          <a:xfrm>
            <a:off x="8537516" y="2988380"/>
            <a:ext cx="3591203" cy="1980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"/>
              <a:cs typeface="+mn-cs"/>
              <a:sym typeface="Arial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B10628F6-BD67-AD43-083A-6A6191704EE5}"/>
              </a:ext>
            </a:extLst>
          </p:cNvPr>
          <p:cNvSpPr/>
          <p:nvPr/>
        </p:nvSpPr>
        <p:spPr>
          <a:xfrm>
            <a:off x="193798" y="1802642"/>
            <a:ext cx="3847605" cy="1980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"/>
              <a:cs typeface="+mn-cs"/>
              <a:sym typeface="Arial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AB668ED3-24F0-0C5A-79A9-4EC4F2C88C2B}"/>
              </a:ext>
            </a:extLst>
          </p:cNvPr>
          <p:cNvSpPr/>
          <p:nvPr/>
        </p:nvSpPr>
        <p:spPr>
          <a:xfrm>
            <a:off x="4661285" y="1802644"/>
            <a:ext cx="3692116" cy="1980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"/>
              <a:cs typeface="+mn-cs"/>
              <a:sym typeface="Arial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j-cs"/>
                <a:sym typeface="Arial"/>
              </a:rPr>
              <a:t>Part 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j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5"/>
            <a:ext cx="5994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작품 소개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: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서비스 흐름도</a:t>
            </a:r>
          </a:p>
        </p:txBody>
      </p:sp>
      <p:pic>
        <p:nvPicPr>
          <p:cNvPr id="20" name="그림 19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151D6221-E9C8-C57C-A950-5AA6BEFEE4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24" y="2150855"/>
            <a:ext cx="1935641" cy="119401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83E0DE6-688E-63CC-9145-51C060A3B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005" y="2342863"/>
            <a:ext cx="810000" cy="8100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EE46267-C288-0375-66E2-D66581A00A2D}"/>
              </a:ext>
            </a:extLst>
          </p:cNvPr>
          <p:cNvSpPr txBox="1"/>
          <p:nvPr/>
        </p:nvSpPr>
        <p:spPr>
          <a:xfrm>
            <a:off x="120899" y="1389269"/>
            <a:ext cx="3993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Light" panose="00000300000000000000" pitchFamily="2" charset="-127"/>
                <a:sym typeface="Arial"/>
              </a:rPr>
              <a:t>사용자가 직접 쓴 글씨 이미지 업로드</a:t>
            </a:r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B807FFE4-BBA0-22CF-6340-DDBE0A0FD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330" y="2134744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자유형: 도형 50">
            <a:extLst>
              <a:ext uri="{FF2B5EF4-FFF2-40B4-BE49-F238E27FC236}">
                <a16:creationId xmlns:a16="http://schemas.microsoft.com/office/drawing/2014/main" id="{25ACE202-F507-F478-3672-A292818179A1}"/>
              </a:ext>
            </a:extLst>
          </p:cNvPr>
          <p:cNvSpPr/>
          <p:nvPr/>
        </p:nvSpPr>
        <p:spPr>
          <a:xfrm flipH="1">
            <a:off x="2545199" y="2602744"/>
            <a:ext cx="539999" cy="282485"/>
          </a:xfrm>
          <a:custGeom>
            <a:avLst/>
            <a:gdLst>
              <a:gd name="connsiteX0" fmla="*/ 0 w 807664"/>
              <a:gd name="connsiteY0" fmla="*/ 74403 h 297610"/>
              <a:gd name="connsiteX1" fmla="*/ 658859 w 807664"/>
              <a:gd name="connsiteY1" fmla="*/ 74403 h 297610"/>
              <a:gd name="connsiteX2" fmla="*/ 658859 w 807664"/>
              <a:gd name="connsiteY2" fmla="*/ 0 h 297610"/>
              <a:gd name="connsiteX3" fmla="*/ 807664 w 807664"/>
              <a:gd name="connsiteY3" fmla="*/ 148805 h 297610"/>
              <a:gd name="connsiteX4" fmla="*/ 658859 w 807664"/>
              <a:gd name="connsiteY4" fmla="*/ 297610 h 297610"/>
              <a:gd name="connsiteX5" fmla="*/ 658859 w 807664"/>
              <a:gd name="connsiteY5" fmla="*/ 223208 h 297610"/>
              <a:gd name="connsiteX6" fmla="*/ 0 w 807664"/>
              <a:gd name="connsiteY6" fmla="*/ 223208 h 297610"/>
              <a:gd name="connsiteX7" fmla="*/ 0 w 807664"/>
              <a:gd name="connsiteY7" fmla="*/ 74403 h 29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664" h="297610">
                <a:moveTo>
                  <a:pt x="807664" y="223207"/>
                </a:moveTo>
                <a:lnTo>
                  <a:pt x="148805" y="223207"/>
                </a:lnTo>
                <a:lnTo>
                  <a:pt x="148805" y="297609"/>
                </a:lnTo>
                <a:lnTo>
                  <a:pt x="0" y="148805"/>
                </a:lnTo>
                <a:lnTo>
                  <a:pt x="148805" y="1"/>
                </a:lnTo>
                <a:lnTo>
                  <a:pt x="148805" y="74402"/>
                </a:lnTo>
                <a:lnTo>
                  <a:pt x="807664" y="74403"/>
                </a:lnTo>
                <a:lnTo>
                  <a:pt x="807664" y="223207"/>
                </a:lnTo>
                <a:close/>
              </a:path>
            </a:pathLst>
          </a:custGeom>
          <a:solidFill>
            <a:srgbClr val="C5C2B3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283" tIns="59523" rIns="89284" bIns="59522" numCol="1" spcCol="1270" anchor="ctr" anchorCtr="0">
            <a:noAutofit/>
          </a:bodyPr>
          <a:lstStyle/>
          <a:p>
            <a:pPr marL="0" marR="0" lvl="0" indent="0" algn="ctr" defTabSz="57785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2F1787A-D279-6B17-B408-B09A71DBBAAC}"/>
              </a:ext>
            </a:extLst>
          </p:cNvPr>
          <p:cNvSpPr txBox="1"/>
          <p:nvPr/>
        </p:nvSpPr>
        <p:spPr>
          <a:xfrm>
            <a:off x="7164339" y="2169397"/>
            <a:ext cx="939681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개방성 ↑</a:t>
            </a:r>
            <a:endParaRPr kumimoji="0" lang="en-US" altLang="ko-KR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KoPubWorld돋움체 Light" panose="00000300000000000000" pitchFamily="2" charset="-127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성실성 ↓</a:t>
            </a:r>
            <a:endParaRPr kumimoji="0" lang="en-US" altLang="ko-KR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KoPubWorld돋움체 Light" panose="00000300000000000000" pitchFamily="2" charset="-127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외향성 ↑</a:t>
            </a:r>
            <a:endParaRPr kumimoji="0" lang="en-US" altLang="ko-KR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KoPubWorld돋움체 Light" panose="00000300000000000000" pitchFamily="2" charset="-127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우호성 ↑</a:t>
            </a:r>
            <a:endParaRPr kumimoji="0" lang="en-US" altLang="ko-KR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KoPubWorld돋움체 Light" panose="00000300000000000000" pitchFamily="2" charset="-127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신경증 ↑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32904E2-B9F4-7E7A-57D2-ECC0E1AC4A76}"/>
              </a:ext>
            </a:extLst>
          </p:cNvPr>
          <p:cNvSpPr txBox="1"/>
          <p:nvPr/>
        </p:nvSpPr>
        <p:spPr>
          <a:xfrm>
            <a:off x="4946112" y="1938564"/>
            <a:ext cx="1326004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글자 크기 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120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글자 기울기 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5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단어 간격 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23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줄 간격 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20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필압 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235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기준선 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30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속도 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1.2</a:t>
            </a:r>
          </a:p>
        </p:txBody>
      </p:sp>
      <p:pic>
        <p:nvPicPr>
          <p:cNvPr id="63" name="Picture 8" descr="OpenCV - 위키백과, 우리 모두의 백과사전">
            <a:extLst>
              <a:ext uri="{FF2B5EF4-FFF2-40B4-BE49-F238E27FC236}">
                <a16:creationId xmlns:a16="http://schemas.microsoft.com/office/drawing/2014/main" id="{B681B080-DE9E-9741-94AC-6ED61B2EF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936" y="2072863"/>
            <a:ext cx="43837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497296E-9BC6-65DE-C327-A1E3B5233B8B}"/>
              </a:ext>
            </a:extLst>
          </p:cNvPr>
          <p:cNvSpPr txBox="1"/>
          <p:nvPr/>
        </p:nvSpPr>
        <p:spPr>
          <a:xfrm>
            <a:off x="5042839" y="1401145"/>
            <a:ext cx="2929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Light" panose="00000300000000000000" pitchFamily="2" charset="-127"/>
                <a:sym typeface="Arial"/>
              </a:rPr>
              <a:t>글씨체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Light" panose="00000300000000000000" pitchFamily="2" charset="-127"/>
                <a:sym typeface="Arial"/>
              </a:rPr>
              <a:t>-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Light" panose="00000300000000000000" pitchFamily="2" charset="-127"/>
                <a:sym typeface="Arial"/>
              </a:rPr>
              <a:t>특성분석 알고리즘</a:t>
            </a:r>
          </a:p>
        </p:txBody>
      </p:sp>
      <p:pic>
        <p:nvPicPr>
          <p:cNvPr id="65" name="Picture 18" descr="scikit-learn - Wikipedia">
            <a:extLst>
              <a:ext uri="{FF2B5EF4-FFF2-40B4-BE49-F238E27FC236}">
                <a16:creationId xmlns:a16="http://schemas.microsoft.com/office/drawing/2014/main" id="{E736B53B-7752-9667-221D-8107102C0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801" y="2234705"/>
            <a:ext cx="540000" cy="2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자유형: 도형 66">
            <a:extLst>
              <a:ext uri="{FF2B5EF4-FFF2-40B4-BE49-F238E27FC236}">
                <a16:creationId xmlns:a16="http://schemas.microsoft.com/office/drawing/2014/main" id="{D8EF4954-BA31-D4A4-4FD3-A3DD1CFCDCC4}"/>
              </a:ext>
            </a:extLst>
          </p:cNvPr>
          <p:cNvSpPr/>
          <p:nvPr/>
        </p:nvSpPr>
        <p:spPr>
          <a:xfrm flipH="1">
            <a:off x="4099852" y="2602744"/>
            <a:ext cx="539999" cy="282485"/>
          </a:xfrm>
          <a:custGeom>
            <a:avLst/>
            <a:gdLst>
              <a:gd name="connsiteX0" fmla="*/ 0 w 807664"/>
              <a:gd name="connsiteY0" fmla="*/ 74403 h 297610"/>
              <a:gd name="connsiteX1" fmla="*/ 658859 w 807664"/>
              <a:gd name="connsiteY1" fmla="*/ 74403 h 297610"/>
              <a:gd name="connsiteX2" fmla="*/ 658859 w 807664"/>
              <a:gd name="connsiteY2" fmla="*/ 0 h 297610"/>
              <a:gd name="connsiteX3" fmla="*/ 807664 w 807664"/>
              <a:gd name="connsiteY3" fmla="*/ 148805 h 297610"/>
              <a:gd name="connsiteX4" fmla="*/ 658859 w 807664"/>
              <a:gd name="connsiteY4" fmla="*/ 297610 h 297610"/>
              <a:gd name="connsiteX5" fmla="*/ 658859 w 807664"/>
              <a:gd name="connsiteY5" fmla="*/ 223208 h 297610"/>
              <a:gd name="connsiteX6" fmla="*/ 0 w 807664"/>
              <a:gd name="connsiteY6" fmla="*/ 223208 h 297610"/>
              <a:gd name="connsiteX7" fmla="*/ 0 w 807664"/>
              <a:gd name="connsiteY7" fmla="*/ 74403 h 29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664" h="297610">
                <a:moveTo>
                  <a:pt x="807664" y="223207"/>
                </a:moveTo>
                <a:lnTo>
                  <a:pt x="148805" y="223207"/>
                </a:lnTo>
                <a:lnTo>
                  <a:pt x="148805" y="297609"/>
                </a:lnTo>
                <a:lnTo>
                  <a:pt x="0" y="148805"/>
                </a:lnTo>
                <a:lnTo>
                  <a:pt x="148805" y="1"/>
                </a:lnTo>
                <a:lnTo>
                  <a:pt x="148805" y="74402"/>
                </a:lnTo>
                <a:lnTo>
                  <a:pt x="807664" y="74403"/>
                </a:lnTo>
                <a:lnTo>
                  <a:pt x="807664" y="223207"/>
                </a:lnTo>
                <a:close/>
              </a:path>
            </a:pathLst>
          </a:custGeom>
          <a:solidFill>
            <a:srgbClr val="C5C2B3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283" tIns="59523" rIns="89284" bIns="59522" numCol="1" spcCol="1270" anchor="ctr" anchorCtr="0">
            <a:noAutofit/>
          </a:bodyPr>
          <a:lstStyle/>
          <a:p>
            <a:pPr marL="0" marR="0" lvl="0" indent="0" algn="ctr" defTabSz="57785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69" name="자유형: 도형 68">
            <a:extLst>
              <a:ext uri="{FF2B5EF4-FFF2-40B4-BE49-F238E27FC236}">
                <a16:creationId xmlns:a16="http://schemas.microsoft.com/office/drawing/2014/main" id="{78D3403E-06F2-0AE8-57E1-81F9EDD861C3}"/>
              </a:ext>
            </a:extLst>
          </p:cNvPr>
          <p:cNvSpPr/>
          <p:nvPr/>
        </p:nvSpPr>
        <p:spPr>
          <a:xfrm flipH="1">
            <a:off x="6460825" y="2651402"/>
            <a:ext cx="539999" cy="282485"/>
          </a:xfrm>
          <a:custGeom>
            <a:avLst/>
            <a:gdLst>
              <a:gd name="connsiteX0" fmla="*/ 0 w 807664"/>
              <a:gd name="connsiteY0" fmla="*/ 74403 h 297610"/>
              <a:gd name="connsiteX1" fmla="*/ 658859 w 807664"/>
              <a:gd name="connsiteY1" fmla="*/ 74403 h 297610"/>
              <a:gd name="connsiteX2" fmla="*/ 658859 w 807664"/>
              <a:gd name="connsiteY2" fmla="*/ 0 h 297610"/>
              <a:gd name="connsiteX3" fmla="*/ 807664 w 807664"/>
              <a:gd name="connsiteY3" fmla="*/ 148805 h 297610"/>
              <a:gd name="connsiteX4" fmla="*/ 658859 w 807664"/>
              <a:gd name="connsiteY4" fmla="*/ 297610 h 297610"/>
              <a:gd name="connsiteX5" fmla="*/ 658859 w 807664"/>
              <a:gd name="connsiteY5" fmla="*/ 223208 h 297610"/>
              <a:gd name="connsiteX6" fmla="*/ 0 w 807664"/>
              <a:gd name="connsiteY6" fmla="*/ 223208 h 297610"/>
              <a:gd name="connsiteX7" fmla="*/ 0 w 807664"/>
              <a:gd name="connsiteY7" fmla="*/ 74403 h 29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664" h="297610">
                <a:moveTo>
                  <a:pt x="807664" y="223207"/>
                </a:moveTo>
                <a:lnTo>
                  <a:pt x="148805" y="223207"/>
                </a:lnTo>
                <a:lnTo>
                  <a:pt x="148805" y="297609"/>
                </a:lnTo>
                <a:lnTo>
                  <a:pt x="0" y="148805"/>
                </a:lnTo>
                <a:lnTo>
                  <a:pt x="148805" y="1"/>
                </a:lnTo>
                <a:lnTo>
                  <a:pt x="148805" y="74402"/>
                </a:lnTo>
                <a:lnTo>
                  <a:pt x="807664" y="74403"/>
                </a:lnTo>
                <a:lnTo>
                  <a:pt x="807664" y="223207"/>
                </a:lnTo>
                <a:close/>
              </a:path>
            </a:pathLst>
          </a:custGeom>
          <a:solidFill>
            <a:srgbClr val="C5C2B3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283" tIns="59523" rIns="89284" bIns="59522" numCol="1" spcCol="1270" anchor="ctr" anchorCtr="0">
            <a:noAutofit/>
          </a:bodyPr>
          <a:lstStyle/>
          <a:p>
            <a:pPr marL="0" marR="0" lvl="0" indent="0" algn="ctr" defTabSz="57785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37464E0-D5FE-2F96-48D5-36F468089860}"/>
              </a:ext>
            </a:extLst>
          </p:cNvPr>
          <p:cNvSpPr txBox="1"/>
          <p:nvPr/>
        </p:nvSpPr>
        <p:spPr>
          <a:xfrm>
            <a:off x="619825" y="3376526"/>
            <a:ext cx="159851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별 헤는 밤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, 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윤동주</a:t>
            </a:r>
          </a:p>
        </p:txBody>
      </p:sp>
      <p:pic>
        <p:nvPicPr>
          <p:cNvPr id="71" name="Picture 12">
            <a:extLst>
              <a:ext uri="{FF2B5EF4-FFF2-40B4-BE49-F238E27FC236}">
                <a16:creationId xmlns:a16="http://schemas.microsoft.com/office/drawing/2014/main" id="{66476D34-0C31-3E35-E49D-2838742F3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008" y="3751794"/>
            <a:ext cx="666929" cy="666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3774027-7A92-78D6-C45D-F4C735743A86}"/>
              </a:ext>
            </a:extLst>
          </p:cNvPr>
          <p:cNvSpPr txBox="1"/>
          <p:nvPr/>
        </p:nvSpPr>
        <p:spPr>
          <a:xfrm>
            <a:off x="9751028" y="3692843"/>
            <a:ext cx="234551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별 헤는 밤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, 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윤동주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, 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시</a:t>
            </a:r>
            <a:endParaRPr kumimoji="0" lang="en-US" altLang="ko-KR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KoPubWorld돋움체 Light" panose="00000300000000000000" pitchFamily="2" charset="-127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메밀꽃 필 무렵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, 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이효석 소설</a:t>
            </a:r>
            <a:endParaRPr kumimoji="0" lang="en-US" altLang="ko-KR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KoPubWorld돋움체 Light" panose="00000300000000000000" pitchFamily="2" charset="-127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…</a:t>
            </a: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KoPubWorld돋움체 Light" panose="00000300000000000000" pitchFamily="2" charset="-127"/>
              <a:sym typeface="Arial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1C291CA-4436-B18E-173E-551166B5D741}"/>
              </a:ext>
            </a:extLst>
          </p:cNvPr>
          <p:cNvSpPr txBox="1"/>
          <p:nvPr/>
        </p:nvSpPr>
        <p:spPr>
          <a:xfrm>
            <a:off x="9623628" y="2597069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Light" panose="00000300000000000000" pitchFamily="2" charset="-127"/>
                <a:sym typeface="Arial"/>
              </a:rPr>
              <a:t>데이터 적재</a:t>
            </a:r>
          </a:p>
        </p:txBody>
      </p:sp>
      <p:pic>
        <p:nvPicPr>
          <p:cNvPr id="72" name="Picture 16" descr="크롬] 셀레늄, Selenium, 크롬, 크롤링, 세팅">
            <a:extLst>
              <a:ext uri="{FF2B5EF4-FFF2-40B4-BE49-F238E27FC236}">
                <a16:creationId xmlns:a16="http://schemas.microsoft.com/office/drawing/2014/main" id="{0134E349-449A-3093-8B10-1F073AFAD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1379" y="3448930"/>
            <a:ext cx="37895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자유형: 도형 81">
            <a:extLst>
              <a:ext uri="{FF2B5EF4-FFF2-40B4-BE49-F238E27FC236}">
                <a16:creationId xmlns:a16="http://schemas.microsoft.com/office/drawing/2014/main" id="{0248227F-E183-7FC3-3F6B-3B3669397325}"/>
              </a:ext>
            </a:extLst>
          </p:cNvPr>
          <p:cNvSpPr/>
          <p:nvPr/>
        </p:nvSpPr>
        <p:spPr>
          <a:xfrm>
            <a:off x="9294398" y="3944016"/>
            <a:ext cx="539999" cy="282485"/>
          </a:xfrm>
          <a:custGeom>
            <a:avLst/>
            <a:gdLst>
              <a:gd name="connsiteX0" fmla="*/ 0 w 807664"/>
              <a:gd name="connsiteY0" fmla="*/ 74403 h 297610"/>
              <a:gd name="connsiteX1" fmla="*/ 658859 w 807664"/>
              <a:gd name="connsiteY1" fmla="*/ 74403 h 297610"/>
              <a:gd name="connsiteX2" fmla="*/ 658859 w 807664"/>
              <a:gd name="connsiteY2" fmla="*/ 0 h 297610"/>
              <a:gd name="connsiteX3" fmla="*/ 807664 w 807664"/>
              <a:gd name="connsiteY3" fmla="*/ 148805 h 297610"/>
              <a:gd name="connsiteX4" fmla="*/ 658859 w 807664"/>
              <a:gd name="connsiteY4" fmla="*/ 297610 h 297610"/>
              <a:gd name="connsiteX5" fmla="*/ 658859 w 807664"/>
              <a:gd name="connsiteY5" fmla="*/ 223208 h 297610"/>
              <a:gd name="connsiteX6" fmla="*/ 0 w 807664"/>
              <a:gd name="connsiteY6" fmla="*/ 223208 h 297610"/>
              <a:gd name="connsiteX7" fmla="*/ 0 w 807664"/>
              <a:gd name="connsiteY7" fmla="*/ 74403 h 29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664" h="297610">
                <a:moveTo>
                  <a:pt x="807664" y="223207"/>
                </a:moveTo>
                <a:lnTo>
                  <a:pt x="148805" y="223207"/>
                </a:lnTo>
                <a:lnTo>
                  <a:pt x="148805" y="297609"/>
                </a:lnTo>
                <a:lnTo>
                  <a:pt x="0" y="148805"/>
                </a:lnTo>
                <a:lnTo>
                  <a:pt x="148805" y="1"/>
                </a:lnTo>
                <a:lnTo>
                  <a:pt x="148805" y="74402"/>
                </a:lnTo>
                <a:lnTo>
                  <a:pt x="807664" y="74403"/>
                </a:lnTo>
                <a:lnTo>
                  <a:pt x="807664" y="223207"/>
                </a:lnTo>
                <a:close/>
              </a:path>
            </a:pathLst>
          </a:custGeom>
          <a:solidFill>
            <a:srgbClr val="C5C2B3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283" tIns="59523" rIns="89284" bIns="59522" numCol="1" spcCol="1270" anchor="ctr" anchorCtr="0">
            <a:noAutofit/>
          </a:bodyPr>
          <a:lstStyle/>
          <a:p>
            <a:pPr marL="0" marR="0" lvl="0" indent="0" algn="ctr" defTabSz="57785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90D09C6-31B4-0616-58D2-7C5209C70E0B}"/>
              </a:ext>
            </a:extLst>
          </p:cNvPr>
          <p:cNvGrpSpPr/>
          <p:nvPr/>
        </p:nvGrpSpPr>
        <p:grpSpPr>
          <a:xfrm>
            <a:off x="8455553" y="2288332"/>
            <a:ext cx="459936" cy="679854"/>
            <a:chOff x="8969044" y="3288206"/>
            <a:chExt cx="459936" cy="679854"/>
          </a:xfrm>
        </p:grpSpPr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A9A3AF4F-5CD0-F7B5-0362-8BCBD991F72D}"/>
                </a:ext>
              </a:extLst>
            </p:cNvPr>
            <p:cNvSpPr/>
            <p:nvPr/>
          </p:nvSpPr>
          <p:spPr>
            <a:xfrm rot="2738844">
              <a:off x="8840287" y="3556818"/>
              <a:ext cx="539999" cy="282485"/>
            </a:xfrm>
            <a:custGeom>
              <a:avLst/>
              <a:gdLst>
                <a:gd name="connsiteX0" fmla="*/ 0 w 807664"/>
                <a:gd name="connsiteY0" fmla="*/ 74403 h 297610"/>
                <a:gd name="connsiteX1" fmla="*/ 658859 w 807664"/>
                <a:gd name="connsiteY1" fmla="*/ 74403 h 297610"/>
                <a:gd name="connsiteX2" fmla="*/ 658859 w 807664"/>
                <a:gd name="connsiteY2" fmla="*/ 0 h 297610"/>
                <a:gd name="connsiteX3" fmla="*/ 807664 w 807664"/>
                <a:gd name="connsiteY3" fmla="*/ 148805 h 297610"/>
                <a:gd name="connsiteX4" fmla="*/ 658859 w 807664"/>
                <a:gd name="connsiteY4" fmla="*/ 297610 h 297610"/>
                <a:gd name="connsiteX5" fmla="*/ 658859 w 807664"/>
                <a:gd name="connsiteY5" fmla="*/ 223208 h 297610"/>
                <a:gd name="connsiteX6" fmla="*/ 0 w 807664"/>
                <a:gd name="connsiteY6" fmla="*/ 223208 h 297610"/>
                <a:gd name="connsiteX7" fmla="*/ 0 w 807664"/>
                <a:gd name="connsiteY7" fmla="*/ 74403 h 2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7664" h="297610">
                  <a:moveTo>
                    <a:pt x="807664" y="223207"/>
                  </a:moveTo>
                  <a:lnTo>
                    <a:pt x="148805" y="223207"/>
                  </a:lnTo>
                  <a:lnTo>
                    <a:pt x="148805" y="297609"/>
                  </a:lnTo>
                  <a:lnTo>
                    <a:pt x="0" y="148805"/>
                  </a:lnTo>
                  <a:lnTo>
                    <a:pt x="148805" y="1"/>
                  </a:lnTo>
                  <a:lnTo>
                    <a:pt x="148805" y="74402"/>
                  </a:lnTo>
                  <a:lnTo>
                    <a:pt x="807664" y="74403"/>
                  </a:lnTo>
                  <a:lnTo>
                    <a:pt x="807664" y="223207"/>
                  </a:lnTo>
                  <a:close/>
                </a:path>
              </a:pathLst>
            </a:custGeom>
            <a:solidFill>
              <a:srgbClr val="C5C2B3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9283" tIns="59523" rIns="89284" bIns="59522" numCol="1" spcCol="1270" anchor="ctr" anchorCtr="0">
              <a:noAutofit/>
            </a:bodyPr>
            <a:lstStyle/>
            <a:p>
              <a:pPr marL="0" marR="0" lvl="0" indent="0" algn="ctr" defTabSz="57785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endParaRPr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9118E422-C225-3821-5EC2-92284638482F}"/>
                </a:ext>
              </a:extLst>
            </p:cNvPr>
            <p:cNvSpPr/>
            <p:nvPr/>
          </p:nvSpPr>
          <p:spPr>
            <a:xfrm rot="13560000">
              <a:off x="9017738" y="3416963"/>
              <a:ext cx="539999" cy="282485"/>
            </a:xfrm>
            <a:custGeom>
              <a:avLst/>
              <a:gdLst>
                <a:gd name="connsiteX0" fmla="*/ 0 w 807664"/>
                <a:gd name="connsiteY0" fmla="*/ 74403 h 297610"/>
                <a:gd name="connsiteX1" fmla="*/ 658859 w 807664"/>
                <a:gd name="connsiteY1" fmla="*/ 74403 h 297610"/>
                <a:gd name="connsiteX2" fmla="*/ 658859 w 807664"/>
                <a:gd name="connsiteY2" fmla="*/ 0 h 297610"/>
                <a:gd name="connsiteX3" fmla="*/ 807664 w 807664"/>
                <a:gd name="connsiteY3" fmla="*/ 148805 h 297610"/>
                <a:gd name="connsiteX4" fmla="*/ 658859 w 807664"/>
                <a:gd name="connsiteY4" fmla="*/ 297610 h 297610"/>
                <a:gd name="connsiteX5" fmla="*/ 658859 w 807664"/>
                <a:gd name="connsiteY5" fmla="*/ 223208 h 297610"/>
                <a:gd name="connsiteX6" fmla="*/ 0 w 807664"/>
                <a:gd name="connsiteY6" fmla="*/ 223208 h 297610"/>
                <a:gd name="connsiteX7" fmla="*/ 0 w 807664"/>
                <a:gd name="connsiteY7" fmla="*/ 74403 h 2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7664" h="297610">
                  <a:moveTo>
                    <a:pt x="807664" y="223207"/>
                  </a:moveTo>
                  <a:lnTo>
                    <a:pt x="148805" y="223207"/>
                  </a:lnTo>
                  <a:lnTo>
                    <a:pt x="148805" y="297609"/>
                  </a:lnTo>
                  <a:lnTo>
                    <a:pt x="0" y="148805"/>
                  </a:lnTo>
                  <a:lnTo>
                    <a:pt x="148805" y="1"/>
                  </a:lnTo>
                  <a:lnTo>
                    <a:pt x="148805" y="74402"/>
                  </a:lnTo>
                  <a:lnTo>
                    <a:pt x="807664" y="74403"/>
                  </a:lnTo>
                  <a:lnTo>
                    <a:pt x="807664" y="223207"/>
                  </a:lnTo>
                  <a:close/>
                </a:path>
              </a:pathLst>
            </a:custGeom>
            <a:solidFill>
              <a:srgbClr val="C5C2B3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9283" tIns="59523" rIns="89284" bIns="59522" numCol="1" spcCol="1270" anchor="ctr" anchorCtr="0">
              <a:noAutofit/>
            </a:bodyPr>
            <a:lstStyle/>
            <a:p>
              <a:pPr marL="0" marR="0" lvl="0" indent="0" algn="ctr" defTabSz="57785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endParaRPr>
            </a:p>
          </p:txBody>
        </p:sp>
      </p:grpSp>
      <p:pic>
        <p:nvPicPr>
          <p:cNvPr id="86" name="Picture 10" descr="NLP] Surprise library를 활용한 추천시스템 구현하기">
            <a:extLst>
              <a:ext uri="{FF2B5EF4-FFF2-40B4-BE49-F238E27FC236}">
                <a16:creationId xmlns:a16="http://schemas.microsoft.com/office/drawing/2014/main" id="{74849F12-8BCC-1600-751C-1B8112443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893" y="4793541"/>
            <a:ext cx="772466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20281E8E-1434-949A-2287-05526D13C9F5}"/>
              </a:ext>
            </a:extLst>
          </p:cNvPr>
          <p:cNvSpPr txBox="1"/>
          <p:nvPr/>
        </p:nvSpPr>
        <p:spPr>
          <a:xfrm>
            <a:off x="6510864" y="5241874"/>
            <a:ext cx="16658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같은 특성 유저들의</a:t>
            </a:r>
            <a:endParaRPr kumimoji="0" lang="en-US" altLang="ko-KR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KoPubWorld돋움체 Light" panose="00000300000000000000" pitchFamily="2" charset="-127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선호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(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스크랩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) 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정보</a:t>
            </a:r>
            <a:endParaRPr kumimoji="0" lang="en-US" altLang="ko-KR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KoPubWorld돋움체 Light" panose="00000300000000000000" pitchFamily="2" charset="-127"/>
              <a:sym typeface="Arial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2F1738D-8EB8-C6C8-7964-DC42B968A340}"/>
              </a:ext>
            </a:extLst>
          </p:cNvPr>
          <p:cNvSpPr txBox="1"/>
          <p:nvPr/>
        </p:nvSpPr>
        <p:spPr>
          <a:xfrm>
            <a:off x="4775550" y="5357291"/>
            <a:ext cx="9717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날개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, 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이상</a:t>
            </a:r>
            <a:endParaRPr kumimoji="0" lang="en-US" altLang="ko-KR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KoPubWorld돋움체 Light" panose="00000300000000000000" pitchFamily="2" charset="-127"/>
              <a:sym typeface="Arial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044EBF2-68D4-E832-DD9B-F0FB9F013F22}"/>
              </a:ext>
            </a:extLst>
          </p:cNvPr>
          <p:cNvSpPr txBox="1"/>
          <p:nvPr/>
        </p:nvSpPr>
        <p:spPr>
          <a:xfrm>
            <a:off x="5677616" y="3985877"/>
            <a:ext cx="1653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Light" panose="00000300000000000000" pitchFamily="2" charset="-127"/>
                <a:sym typeface="Arial"/>
              </a:rPr>
              <a:t>추천 알고리즘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6F5F253-0672-E202-1877-0A5ED53F7520}"/>
              </a:ext>
            </a:extLst>
          </p:cNvPr>
          <p:cNvSpPr txBox="1"/>
          <p:nvPr/>
        </p:nvSpPr>
        <p:spPr>
          <a:xfrm>
            <a:off x="611418" y="3938407"/>
            <a:ext cx="30123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Light" panose="00000300000000000000" pitchFamily="2" charset="-127"/>
                <a:sym typeface="Arial"/>
              </a:rPr>
              <a:t>특성 정보 출력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Light" panose="00000300000000000000" pitchFamily="2" charset="-127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Light" panose="00000300000000000000" pitchFamily="2" charset="-127"/>
                <a:sym typeface="Arial"/>
              </a:rPr>
              <a:t>글귀 피드에 추천 결과 반영</a:t>
            </a:r>
          </a:p>
        </p:txBody>
      </p:sp>
      <p:sp>
        <p:nvSpPr>
          <p:cNvPr id="95" name="자유형: 도형 94">
            <a:extLst>
              <a:ext uri="{FF2B5EF4-FFF2-40B4-BE49-F238E27FC236}">
                <a16:creationId xmlns:a16="http://schemas.microsoft.com/office/drawing/2014/main" id="{FF3F4BB6-1CED-71DB-7254-1C9E36DB7051}"/>
              </a:ext>
            </a:extLst>
          </p:cNvPr>
          <p:cNvSpPr/>
          <p:nvPr/>
        </p:nvSpPr>
        <p:spPr>
          <a:xfrm>
            <a:off x="5833498" y="5377631"/>
            <a:ext cx="539999" cy="282485"/>
          </a:xfrm>
          <a:custGeom>
            <a:avLst/>
            <a:gdLst>
              <a:gd name="connsiteX0" fmla="*/ 0 w 807664"/>
              <a:gd name="connsiteY0" fmla="*/ 74403 h 297610"/>
              <a:gd name="connsiteX1" fmla="*/ 658859 w 807664"/>
              <a:gd name="connsiteY1" fmla="*/ 74403 h 297610"/>
              <a:gd name="connsiteX2" fmla="*/ 658859 w 807664"/>
              <a:gd name="connsiteY2" fmla="*/ 0 h 297610"/>
              <a:gd name="connsiteX3" fmla="*/ 807664 w 807664"/>
              <a:gd name="connsiteY3" fmla="*/ 148805 h 297610"/>
              <a:gd name="connsiteX4" fmla="*/ 658859 w 807664"/>
              <a:gd name="connsiteY4" fmla="*/ 297610 h 297610"/>
              <a:gd name="connsiteX5" fmla="*/ 658859 w 807664"/>
              <a:gd name="connsiteY5" fmla="*/ 223208 h 297610"/>
              <a:gd name="connsiteX6" fmla="*/ 0 w 807664"/>
              <a:gd name="connsiteY6" fmla="*/ 223208 h 297610"/>
              <a:gd name="connsiteX7" fmla="*/ 0 w 807664"/>
              <a:gd name="connsiteY7" fmla="*/ 74403 h 29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664" h="297610">
                <a:moveTo>
                  <a:pt x="807664" y="223207"/>
                </a:moveTo>
                <a:lnTo>
                  <a:pt x="148805" y="223207"/>
                </a:lnTo>
                <a:lnTo>
                  <a:pt x="148805" y="297609"/>
                </a:lnTo>
                <a:lnTo>
                  <a:pt x="0" y="148805"/>
                </a:lnTo>
                <a:lnTo>
                  <a:pt x="148805" y="1"/>
                </a:lnTo>
                <a:lnTo>
                  <a:pt x="148805" y="74402"/>
                </a:lnTo>
                <a:lnTo>
                  <a:pt x="807664" y="74403"/>
                </a:lnTo>
                <a:lnTo>
                  <a:pt x="807664" y="223207"/>
                </a:lnTo>
                <a:close/>
              </a:path>
            </a:pathLst>
          </a:custGeom>
          <a:solidFill>
            <a:srgbClr val="C5C2B3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283" tIns="59523" rIns="89284" bIns="59522" numCol="1" spcCol="1270" anchor="ctr" anchorCtr="0">
            <a:noAutofit/>
          </a:bodyPr>
          <a:lstStyle/>
          <a:p>
            <a:pPr marL="0" marR="0" lvl="0" indent="0" algn="ctr" defTabSz="57785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98" name="화살표: 위로 굽음 97">
            <a:extLst>
              <a:ext uri="{FF2B5EF4-FFF2-40B4-BE49-F238E27FC236}">
                <a16:creationId xmlns:a16="http://schemas.microsoft.com/office/drawing/2014/main" id="{88835556-02FF-4FA7-57AE-945EDDC12AA3}"/>
              </a:ext>
            </a:extLst>
          </p:cNvPr>
          <p:cNvSpPr/>
          <p:nvPr/>
        </p:nvSpPr>
        <p:spPr>
          <a:xfrm flipH="1">
            <a:off x="1947553" y="4830076"/>
            <a:ext cx="2616156" cy="579949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C5C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"/>
              <a:cs typeface="+mn-cs"/>
              <a:sym typeface="Arial"/>
            </a:endParaRPr>
          </a:p>
        </p:txBody>
      </p:sp>
      <p:sp>
        <p:nvSpPr>
          <p:cNvPr id="100" name="자유형: 도형 99">
            <a:extLst>
              <a:ext uri="{FF2B5EF4-FFF2-40B4-BE49-F238E27FC236}">
                <a16:creationId xmlns:a16="http://schemas.microsoft.com/office/drawing/2014/main" id="{150C212B-B050-B904-346A-94D5CBF504C5}"/>
              </a:ext>
            </a:extLst>
          </p:cNvPr>
          <p:cNvSpPr/>
          <p:nvPr/>
        </p:nvSpPr>
        <p:spPr>
          <a:xfrm rot="18938844">
            <a:off x="8318543" y="5089406"/>
            <a:ext cx="539999" cy="282485"/>
          </a:xfrm>
          <a:custGeom>
            <a:avLst/>
            <a:gdLst>
              <a:gd name="connsiteX0" fmla="*/ 0 w 807664"/>
              <a:gd name="connsiteY0" fmla="*/ 74403 h 297610"/>
              <a:gd name="connsiteX1" fmla="*/ 658859 w 807664"/>
              <a:gd name="connsiteY1" fmla="*/ 74403 h 297610"/>
              <a:gd name="connsiteX2" fmla="*/ 658859 w 807664"/>
              <a:gd name="connsiteY2" fmla="*/ 0 h 297610"/>
              <a:gd name="connsiteX3" fmla="*/ 807664 w 807664"/>
              <a:gd name="connsiteY3" fmla="*/ 148805 h 297610"/>
              <a:gd name="connsiteX4" fmla="*/ 658859 w 807664"/>
              <a:gd name="connsiteY4" fmla="*/ 297610 h 297610"/>
              <a:gd name="connsiteX5" fmla="*/ 658859 w 807664"/>
              <a:gd name="connsiteY5" fmla="*/ 223208 h 297610"/>
              <a:gd name="connsiteX6" fmla="*/ 0 w 807664"/>
              <a:gd name="connsiteY6" fmla="*/ 223208 h 297610"/>
              <a:gd name="connsiteX7" fmla="*/ 0 w 807664"/>
              <a:gd name="connsiteY7" fmla="*/ 74403 h 29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664" h="297610">
                <a:moveTo>
                  <a:pt x="807664" y="223207"/>
                </a:moveTo>
                <a:lnTo>
                  <a:pt x="148805" y="223207"/>
                </a:lnTo>
                <a:lnTo>
                  <a:pt x="148805" y="297609"/>
                </a:lnTo>
                <a:lnTo>
                  <a:pt x="0" y="148805"/>
                </a:lnTo>
                <a:lnTo>
                  <a:pt x="148805" y="1"/>
                </a:lnTo>
                <a:lnTo>
                  <a:pt x="148805" y="74402"/>
                </a:lnTo>
                <a:lnTo>
                  <a:pt x="807664" y="74403"/>
                </a:lnTo>
                <a:lnTo>
                  <a:pt x="807664" y="223207"/>
                </a:lnTo>
                <a:close/>
              </a:path>
            </a:pathLst>
          </a:custGeom>
          <a:solidFill>
            <a:srgbClr val="C5C2B3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283" tIns="59523" rIns="89284" bIns="59522" numCol="1" spcCol="1270" anchor="ctr" anchorCtr="0">
            <a:noAutofit/>
          </a:bodyPr>
          <a:lstStyle/>
          <a:p>
            <a:pPr marL="0" marR="0" lvl="0" indent="0" algn="ctr" defTabSz="57785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898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35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7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35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700" tmFilter="0, 0; .2, .5; .8, .5; 1, 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350" autoRev="1" fill="hold"/>
                                        <p:tgtEl>
                                          <p:spTgt spid="8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00"/>
                            </p:stCondLst>
                            <p:childTnLst>
                              <p:par>
                                <p:cTn id="1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7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35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80" grpId="0" animBg="1"/>
      <p:bldP spid="57" grpId="0" animBg="1"/>
      <p:bldP spid="6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BB9AF85-A0FD-F2E6-C196-73EA841E4461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j-cs"/>
                <a:sym typeface="Arial"/>
              </a:rPr>
              <a:t>Part 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j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CBDA19-1E4D-CFB9-7AF2-DEB0E54C1FFF}"/>
              </a:ext>
            </a:extLst>
          </p:cNvPr>
          <p:cNvSpPr txBox="1"/>
          <p:nvPr/>
        </p:nvSpPr>
        <p:spPr>
          <a:xfrm flipH="1">
            <a:off x="1005840" y="174505"/>
            <a:ext cx="5683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작품 소개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: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주요 기능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49BBAE3-DA21-A04C-DE77-9A38B44399C9}"/>
              </a:ext>
            </a:extLst>
          </p:cNvPr>
          <p:cNvSpPr/>
          <p:nvPr/>
        </p:nvSpPr>
        <p:spPr>
          <a:xfrm>
            <a:off x="2674151" y="2308978"/>
            <a:ext cx="7811391" cy="720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rPr>
              <a:t>직접 쓴 글귀 공유 및 감상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커뮤니티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9CA17EF-BDE9-9517-98C5-AE7AA104D447}"/>
              </a:ext>
            </a:extLst>
          </p:cNvPr>
          <p:cNvSpPr/>
          <p:nvPr/>
        </p:nvSpPr>
        <p:spPr>
          <a:xfrm>
            <a:off x="2674151" y="3317648"/>
            <a:ext cx="7811391" cy="720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rPr>
              <a:t>글씨체 기반 특성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분석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rPr>
              <a:t> 및 시각화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A0DB26F-E90B-751E-9EE1-50D880DF5871}"/>
              </a:ext>
            </a:extLst>
          </p:cNvPr>
          <p:cNvSpPr/>
          <p:nvPr/>
        </p:nvSpPr>
        <p:spPr>
          <a:xfrm>
            <a:off x="1706458" y="2308978"/>
            <a:ext cx="720000" cy="720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  <a:sym typeface="Arial"/>
              </a:rPr>
              <a:t>1</a:t>
            </a:r>
            <a:endParaRPr kumimoji="0" lang="ko-KR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+mn-cs"/>
              <a:sym typeface="Arial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4E03C3F-78A0-0ED4-E95C-4DAD719B7EA9}"/>
              </a:ext>
            </a:extLst>
          </p:cNvPr>
          <p:cNvSpPr/>
          <p:nvPr/>
        </p:nvSpPr>
        <p:spPr>
          <a:xfrm>
            <a:off x="1706458" y="3317648"/>
            <a:ext cx="720000" cy="720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  <a:sym typeface="Arial"/>
              </a:rPr>
              <a:t>2</a:t>
            </a:r>
            <a:endParaRPr kumimoji="0" lang="ko-KR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+mn-cs"/>
              <a:sym typeface="Arial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709230B-1AFC-8640-4920-5B7C5E3C73BA}"/>
              </a:ext>
            </a:extLst>
          </p:cNvPr>
          <p:cNvSpPr/>
          <p:nvPr/>
        </p:nvSpPr>
        <p:spPr>
          <a:xfrm>
            <a:off x="2674153" y="4326318"/>
            <a:ext cx="7811389" cy="720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rPr>
              <a:t>사용자 특성 그룹의 활동 기준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추천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rPr>
              <a:t> 피드 재구성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942E450-F8A4-9720-6AE7-40E3786F390F}"/>
              </a:ext>
            </a:extLst>
          </p:cNvPr>
          <p:cNvSpPr/>
          <p:nvPr/>
        </p:nvSpPr>
        <p:spPr>
          <a:xfrm>
            <a:off x="1706458" y="4326318"/>
            <a:ext cx="720000" cy="720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  <a:sym typeface="Arial"/>
              </a:rPr>
              <a:t>3</a:t>
            </a:r>
            <a:endParaRPr kumimoji="0" lang="ko-KR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60855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"/>
                <a:cs typeface="+mn-cs"/>
                <a:sym typeface="Arial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09" y="3708260"/>
              <a:ext cx="2576346" cy="1354217"/>
              <a:chOff x="2700072" y="2021840"/>
              <a:chExt cx="3508135" cy="184400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97339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+mj-cs"/>
                    <a:sym typeface="Arial"/>
                  </a:rPr>
                  <a:t>Part 3, </a:t>
                </a:r>
                <a:endParaRPr kumimoji="0" lang="ko-KR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j-cs"/>
                  <a:sym typeface="Arial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2700072" y="2734295"/>
                <a:ext cx="3508135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+mj-cs"/>
                    <a:sym typeface="Arial"/>
                  </a:rPr>
                  <a:t>기술 소개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921252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7F7E7FD-5B2C-4C7B-B498-C80630F33F53}"/>
              </a:ext>
            </a:extLst>
          </p:cNvPr>
          <p:cNvGrpSpPr/>
          <p:nvPr/>
        </p:nvGrpSpPr>
        <p:grpSpPr>
          <a:xfrm>
            <a:off x="826794" y="1646091"/>
            <a:ext cx="3002665" cy="4161689"/>
            <a:chOff x="989354" y="1453051"/>
            <a:chExt cx="3002665" cy="416168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5EEF698-CD8D-4DBD-B915-DFB00393B1DE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39947B7-9F0D-41A6-9B76-D0D6448A2F7A}"/>
                </a:ext>
              </a:extLst>
            </p:cNvPr>
            <p:cNvSpPr txBox="1"/>
            <p:nvPr/>
          </p:nvSpPr>
          <p:spPr>
            <a:xfrm flipH="1">
              <a:off x="1261146" y="5035617"/>
              <a:ext cx="24590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j-cs"/>
                  <a:sym typeface="Arial"/>
                </a:rPr>
                <a:t>안드로이드와 서버 연동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B1752E51-387D-4A9A-8CE1-B506ED786885}"/>
                </a:ext>
              </a:extLst>
            </p:cNvPr>
            <p:cNvCxnSpPr>
              <a:cxnSpLocks/>
            </p:cNvCxnSpPr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그림 9" descr="상징, 그래픽, 로고, 폰트이(가) 표시된 사진&#10;&#10;자동 생성된 설명">
            <a:extLst>
              <a:ext uri="{FF2B5EF4-FFF2-40B4-BE49-F238E27FC236}">
                <a16:creationId xmlns:a16="http://schemas.microsoft.com/office/drawing/2014/main" id="{52F7D5A7-8F5E-BF1B-C206-AC4A7AF3B8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26" y="2427885"/>
            <a:ext cx="1440000" cy="1440000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A182F30D-2013-4BCB-8FAA-E343BB5ECE85}"/>
              </a:ext>
            </a:extLst>
          </p:cNvPr>
          <p:cNvGrpSpPr/>
          <p:nvPr/>
        </p:nvGrpSpPr>
        <p:grpSpPr>
          <a:xfrm>
            <a:off x="4599943" y="1646091"/>
            <a:ext cx="3002665" cy="4161689"/>
            <a:chOff x="989354" y="1453051"/>
            <a:chExt cx="3002665" cy="4161689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E5F1E685-8436-427F-B992-440FCA90FAF9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DE92F5C-3407-4A1D-926D-1D7CB6288FFB}"/>
                </a:ext>
              </a:extLst>
            </p:cNvPr>
            <p:cNvSpPr txBox="1"/>
            <p:nvPr/>
          </p:nvSpPr>
          <p:spPr>
            <a:xfrm flipH="1">
              <a:off x="1211505" y="5035617"/>
              <a:ext cx="2547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j-cs"/>
                  <a:sym typeface="Arial"/>
                </a:rPr>
                <a:t>필체를 이용한 특성분석</a:t>
              </a: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CC27E663-EF1D-4186-9145-3AFFBB30E9F6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j-cs"/>
                <a:sym typeface="Arial"/>
              </a:rPr>
              <a:t>Part 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j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462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기술 소개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CF67FE0-41F0-4D39-9EFE-3DBD0B9AA29F}"/>
              </a:ext>
            </a:extLst>
          </p:cNvPr>
          <p:cNvGrpSpPr/>
          <p:nvPr/>
        </p:nvGrpSpPr>
        <p:grpSpPr>
          <a:xfrm>
            <a:off x="8373092" y="1646091"/>
            <a:ext cx="3002665" cy="4161689"/>
            <a:chOff x="989354" y="1453051"/>
            <a:chExt cx="3002665" cy="4161689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17EE3430-1A2E-47B2-A04C-314FFE5D238B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67EA438-5C8B-44AA-8AC6-E58944798855}"/>
                </a:ext>
              </a:extLst>
            </p:cNvPr>
            <p:cNvSpPr txBox="1"/>
            <p:nvPr/>
          </p:nvSpPr>
          <p:spPr>
            <a:xfrm flipH="1">
              <a:off x="1153564" y="5055675"/>
              <a:ext cx="2674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j-cs"/>
                  <a:sym typeface="Arial"/>
                </a:rPr>
                <a:t>추천 알고리즘</a:t>
              </a: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F8181C3-65EF-4C06-8767-F8278DD98B22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KakaoTalk_Photo_2023-03-10-20-33-52 002.png" descr="KakaoTalk_Photo_2023-03-10-20-33-52 002.png">
            <a:extLst>
              <a:ext uri="{FF2B5EF4-FFF2-40B4-BE49-F238E27FC236}">
                <a16:creationId xmlns:a16="http://schemas.microsoft.com/office/drawing/2014/main" id="{2161A37C-42F9-7CD7-B64E-D0E877309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000" y="2247423"/>
            <a:ext cx="1799999" cy="180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그림 7" descr="화살이(가) 표시된 사진&#10;&#10;자동 생성된 설명">
            <a:extLst>
              <a:ext uri="{FF2B5EF4-FFF2-40B4-BE49-F238E27FC236}">
                <a16:creationId xmlns:a16="http://schemas.microsoft.com/office/drawing/2014/main" id="{E829F67D-C1A5-6F09-A868-8DA73AE9CFA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424" y="2427423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7586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>
            <a:extLst>
              <a:ext uri="{FF2B5EF4-FFF2-40B4-BE49-F238E27FC236}">
                <a16:creationId xmlns:a16="http://schemas.microsoft.com/office/drawing/2014/main" id="{A182F30D-2013-4BCB-8FAA-E343BB5ECE85}"/>
              </a:ext>
            </a:extLst>
          </p:cNvPr>
          <p:cNvGrpSpPr/>
          <p:nvPr/>
        </p:nvGrpSpPr>
        <p:grpSpPr>
          <a:xfrm>
            <a:off x="4599943" y="1646091"/>
            <a:ext cx="3002665" cy="4161689"/>
            <a:chOff x="989354" y="1453051"/>
            <a:chExt cx="3002665" cy="4161689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E5F1E685-8436-427F-B992-440FCA90FAF9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DE92F5C-3407-4A1D-926D-1D7CB6288FFB}"/>
                </a:ext>
              </a:extLst>
            </p:cNvPr>
            <p:cNvSpPr txBox="1"/>
            <p:nvPr/>
          </p:nvSpPr>
          <p:spPr>
            <a:xfrm flipH="1">
              <a:off x="1211505" y="5035617"/>
              <a:ext cx="2547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j-cs"/>
                  <a:sym typeface="Arial"/>
                </a:rPr>
                <a:t>필체를 이용한 특성분석</a:t>
              </a: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CC27E663-EF1D-4186-9145-3AFFBB30E9F6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j-cs"/>
                <a:sym typeface="Arial"/>
              </a:rPr>
              <a:t>Part 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j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462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기술 소개</a:t>
            </a:r>
          </a:p>
        </p:txBody>
      </p:sp>
      <p:pic>
        <p:nvPicPr>
          <p:cNvPr id="7" name="KakaoTalk_Photo_2023-03-10-20-33-52 002.png" descr="KakaoTalk_Photo_2023-03-10-20-33-52 002.png">
            <a:extLst>
              <a:ext uri="{FF2B5EF4-FFF2-40B4-BE49-F238E27FC236}">
                <a16:creationId xmlns:a16="http://schemas.microsoft.com/office/drawing/2014/main" id="{2161A37C-42F9-7CD7-B64E-D0E877309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000" y="2247423"/>
            <a:ext cx="1799999" cy="180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그림 7" descr="화살이(가) 표시된 사진&#10;&#10;자동 생성된 설명">
            <a:extLst>
              <a:ext uri="{FF2B5EF4-FFF2-40B4-BE49-F238E27FC236}">
                <a16:creationId xmlns:a16="http://schemas.microsoft.com/office/drawing/2014/main" id="{E829F67D-C1A5-6F09-A868-8DA73AE9CF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424" y="2427423"/>
            <a:ext cx="1440000" cy="1440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EE83AFEE-296E-6F59-68AF-3F97F09FE4EF}"/>
              </a:ext>
            </a:extLst>
          </p:cNvPr>
          <p:cNvGrpSpPr/>
          <p:nvPr/>
        </p:nvGrpSpPr>
        <p:grpSpPr>
          <a:xfrm>
            <a:off x="8373092" y="1646091"/>
            <a:ext cx="3002665" cy="4161689"/>
            <a:chOff x="989354" y="1453051"/>
            <a:chExt cx="3002665" cy="4161689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A5E7EDF-03A8-AFDB-A1CB-962883416E2B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884536-6A49-DB05-CA0B-83AEDEC8988C}"/>
                </a:ext>
              </a:extLst>
            </p:cNvPr>
            <p:cNvSpPr txBox="1"/>
            <p:nvPr/>
          </p:nvSpPr>
          <p:spPr>
            <a:xfrm flipH="1">
              <a:off x="1153564" y="5055675"/>
              <a:ext cx="2674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j-cs"/>
                  <a:sym typeface="Arial"/>
                </a:rPr>
                <a:t>추천 알고리즘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1976773-37F3-DD13-334D-B27A538CB078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 descr="화살이(가) 표시된 사진&#10;&#10;자동 생성된 설명">
            <a:extLst>
              <a:ext uri="{FF2B5EF4-FFF2-40B4-BE49-F238E27FC236}">
                <a16:creationId xmlns:a16="http://schemas.microsoft.com/office/drawing/2014/main" id="{43000F21-952A-C4D7-205F-34C34371A6B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424" y="2427423"/>
            <a:ext cx="1440000" cy="14400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05F4E948-1FC2-96AA-38F0-E155065F6C8D}"/>
              </a:ext>
            </a:extLst>
          </p:cNvPr>
          <p:cNvGrpSpPr/>
          <p:nvPr/>
        </p:nvGrpSpPr>
        <p:grpSpPr>
          <a:xfrm>
            <a:off x="826794" y="1646091"/>
            <a:ext cx="3002665" cy="4161689"/>
            <a:chOff x="989354" y="1453051"/>
            <a:chExt cx="3002665" cy="4161689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F78BF2F-FFC3-E548-C75F-A94463CFACC9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rgbClr val="93A9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9C0FBC8-2A1C-2D3B-B662-C9D88A9682BE}"/>
                </a:ext>
              </a:extLst>
            </p:cNvPr>
            <p:cNvSpPr txBox="1"/>
            <p:nvPr/>
          </p:nvSpPr>
          <p:spPr>
            <a:xfrm flipH="1">
              <a:off x="1261146" y="5035617"/>
              <a:ext cx="24590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j-cs"/>
                  <a:sym typeface="Arial"/>
                </a:rPr>
                <a:t>안드로이드와 서버 연동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CD08640A-DA3E-99C4-802A-C1575A25304B}"/>
                </a:ext>
              </a:extLst>
            </p:cNvPr>
            <p:cNvCxnSpPr>
              <a:cxnSpLocks/>
            </p:cNvCxnSpPr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>
              <a:solidFill>
                <a:srgbClr val="93A9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그림 23" descr="상징, 그래픽, 로고, 폰트이(가) 표시된 사진&#10;&#10;자동 생성된 설명">
            <a:extLst>
              <a:ext uri="{FF2B5EF4-FFF2-40B4-BE49-F238E27FC236}">
                <a16:creationId xmlns:a16="http://schemas.microsoft.com/office/drawing/2014/main" id="{C8EAAD31-B7DB-152A-B68F-B3F340D421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26" y="2427885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997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j-cs"/>
                <a:sym typeface="Arial"/>
              </a:rPr>
              <a:t>Part 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j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7983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기술 소개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: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안드로이드와 서버 연동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B786B9C-3175-67CE-F497-7663B7005E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19" y="2294520"/>
            <a:ext cx="762330" cy="762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9EBD16-22AB-B5AB-D719-49CB040EE27D}"/>
              </a:ext>
            </a:extLst>
          </p:cNvPr>
          <p:cNvSpPr txBox="1"/>
          <p:nvPr/>
        </p:nvSpPr>
        <p:spPr>
          <a:xfrm>
            <a:off x="263917" y="3135893"/>
            <a:ext cx="962134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Light" panose="00000300000000000000" pitchFamily="2" charset="-127"/>
                <a:sym typeface="Arial"/>
              </a:rPr>
              <a:t>사용자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6D68F0E-5E4B-C11F-39A0-806ED34CEEF8}"/>
              </a:ext>
            </a:extLst>
          </p:cNvPr>
          <p:cNvGrpSpPr/>
          <p:nvPr/>
        </p:nvGrpSpPr>
        <p:grpSpPr>
          <a:xfrm rot="18808046">
            <a:off x="1238924" y="2415304"/>
            <a:ext cx="459936" cy="679854"/>
            <a:chOff x="8969044" y="3288206"/>
            <a:chExt cx="459936" cy="679854"/>
          </a:xfrm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8CADA007-32A9-7FCA-6386-8F54EB1E5EAF}"/>
                </a:ext>
              </a:extLst>
            </p:cNvPr>
            <p:cNvSpPr/>
            <p:nvPr/>
          </p:nvSpPr>
          <p:spPr>
            <a:xfrm rot="2738844">
              <a:off x="8840287" y="3556818"/>
              <a:ext cx="539999" cy="282485"/>
            </a:xfrm>
            <a:custGeom>
              <a:avLst/>
              <a:gdLst>
                <a:gd name="connsiteX0" fmla="*/ 0 w 807664"/>
                <a:gd name="connsiteY0" fmla="*/ 74403 h 297610"/>
                <a:gd name="connsiteX1" fmla="*/ 658859 w 807664"/>
                <a:gd name="connsiteY1" fmla="*/ 74403 h 297610"/>
                <a:gd name="connsiteX2" fmla="*/ 658859 w 807664"/>
                <a:gd name="connsiteY2" fmla="*/ 0 h 297610"/>
                <a:gd name="connsiteX3" fmla="*/ 807664 w 807664"/>
                <a:gd name="connsiteY3" fmla="*/ 148805 h 297610"/>
                <a:gd name="connsiteX4" fmla="*/ 658859 w 807664"/>
                <a:gd name="connsiteY4" fmla="*/ 297610 h 297610"/>
                <a:gd name="connsiteX5" fmla="*/ 658859 w 807664"/>
                <a:gd name="connsiteY5" fmla="*/ 223208 h 297610"/>
                <a:gd name="connsiteX6" fmla="*/ 0 w 807664"/>
                <a:gd name="connsiteY6" fmla="*/ 223208 h 297610"/>
                <a:gd name="connsiteX7" fmla="*/ 0 w 807664"/>
                <a:gd name="connsiteY7" fmla="*/ 74403 h 2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7664" h="297610">
                  <a:moveTo>
                    <a:pt x="807664" y="223207"/>
                  </a:moveTo>
                  <a:lnTo>
                    <a:pt x="148805" y="223207"/>
                  </a:lnTo>
                  <a:lnTo>
                    <a:pt x="148805" y="297609"/>
                  </a:lnTo>
                  <a:lnTo>
                    <a:pt x="0" y="148805"/>
                  </a:lnTo>
                  <a:lnTo>
                    <a:pt x="148805" y="1"/>
                  </a:lnTo>
                  <a:lnTo>
                    <a:pt x="148805" y="74402"/>
                  </a:lnTo>
                  <a:lnTo>
                    <a:pt x="807664" y="74403"/>
                  </a:lnTo>
                  <a:lnTo>
                    <a:pt x="807664" y="223207"/>
                  </a:lnTo>
                  <a:close/>
                </a:path>
              </a:pathLst>
            </a:custGeom>
            <a:solidFill>
              <a:srgbClr val="C5C2B3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9283" tIns="59523" rIns="89284" bIns="59522" numCol="1" spcCol="1270" anchor="ctr" anchorCtr="0">
              <a:noAutofit/>
            </a:bodyPr>
            <a:lstStyle/>
            <a:p>
              <a:pPr marL="0" marR="0" lvl="0" indent="0" algn="ctr" defTabSz="57785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A2AD516F-071C-2638-309C-B575F26E4945}"/>
                </a:ext>
              </a:extLst>
            </p:cNvPr>
            <p:cNvSpPr/>
            <p:nvPr/>
          </p:nvSpPr>
          <p:spPr>
            <a:xfrm rot="13560000">
              <a:off x="9017738" y="3416963"/>
              <a:ext cx="539999" cy="282485"/>
            </a:xfrm>
            <a:custGeom>
              <a:avLst/>
              <a:gdLst>
                <a:gd name="connsiteX0" fmla="*/ 0 w 807664"/>
                <a:gd name="connsiteY0" fmla="*/ 74403 h 297610"/>
                <a:gd name="connsiteX1" fmla="*/ 658859 w 807664"/>
                <a:gd name="connsiteY1" fmla="*/ 74403 h 297610"/>
                <a:gd name="connsiteX2" fmla="*/ 658859 w 807664"/>
                <a:gd name="connsiteY2" fmla="*/ 0 h 297610"/>
                <a:gd name="connsiteX3" fmla="*/ 807664 w 807664"/>
                <a:gd name="connsiteY3" fmla="*/ 148805 h 297610"/>
                <a:gd name="connsiteX4" fmla="*/ 658859 w 807664"/>
                <a:gd name="connsiteY4" fmla="*/ 297610 h 297610"/>
                <a:gd name="connsiteX5" fmla="*/ 658859 w 807664"/>
                <a:gd name="connsiteY5" fmla="*/ 223208 h 297610"/>
                <a:gd name="connsiteX6" fmla="*/ 0 w 807664"/>
                <a:gd name="connsiteY6" fmla="*/ 223208 h 297610"/>
                <a:gd name="connsiteX7" fmla="*/ 0 w 807664"/>
                <a:gd name="connsiteY7" fmla="*/ 74403 h 2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7664" h="297610">
                  <a:moveTo>
                    <a:pt x="807664" y="223207"/>
                  </a:moveTo>
                  <a:lnTo>
                    <a:pt x="148805" y="223207"/>
                  </a:lnTo>
                  <a:lnTo>
                    <a:pt x="148805" y="297609"/>
                  </a:lnTo>
                  <a:lnTo>
                    <a:pt x="0" y="148805"/>
                  </a:lnTo>
                  <a:lnTo>
                    <a:pt x="148805" y="1"/>
                  </a:lnTo>
                  <a:lnTo>
                    <a:pt x="148805" y="74402"/>
                  </a:lnTo>
                  <a:lnTo>
                    <a:pt x="807664" y="74403"/>
                  </a:lnTo>
                  <a:lnTo>
                    <a:pt x="807664" y="223207"/>
                  </a:lnTo>
                  <a:close/>
                </a:path>
              </a:pathLst>
            </a:custGeom>
            <a:solidFill>
              <a:srgbClr val="C5C2B3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9283" tIns="59523" rIns="89284" bIns="59522" numCol="1" spcCol="1270" anchor="ctr" anchorCtr="0">
              <a:noAutofit/>
            </a:bodyPr>
            <a:lstStyle/>
            <a:p>
              <a:pPr marL="0" marR="0" lvl="0" indent="0" algn="ctr" defTabSz="57785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53FA8ED-DAB6-47F4-E1CC-0D9185664B67}"/>
              </a:ext>
            </a:extLst>
          </p:cNvPr>
          <p:cNvGrpSpPr/>
          <p:nvPr/>
        </p:nvGrpSpPr>
        <p:grpSpPr>
          <a:xfrm rot="2608046">
            <a:off x="7656221" y="3679557"/>
            <a:ext cx="459936" cy="679854"/>
            <a:chOff x="8969044" y="3288206"/>
            <a:chExt cx="459936" cy="679854"/>
          </a:xfrm>
        </p:grpSpPr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2384FE2F-4B9A-8A49-B92D-57085CEAB9DC}"/>
                </a:ext>
              </a:extLst>
            </p:cNvPr>
            <p:cNvSpPr/>
            <p:nvPr/>
          </p:nvSpPr>
          <p:spPr>
            <a:xfrm rot="2738844">
              <a:off x="8840287" y="3556818"/>
              <a:ext cx="539999" cy="282485"/>
            </a:xfrm>
            <a:custGeom>
              <a:avLst/>
              <a:gdLst>
                <a:gd name="connsiteX0" fmla="*/ 0 w 807664"/>
                <a:gd name="connsiteY0" fmla="*/ 74403 h 297610"/>
                <a:gd name="connsiteX1" fmla="*/ 658859 w 807664"/>
                <a:gd name="connsiteY1" fmla="*/ 74403 h 297610"/>
                <a:gd name="connsiteX2" fmla="*/ 658859 w 807664"/>
                <a:gd name="connsiteY2" fmla="*/ 0 h 297610"/>
                <a:gd name="connsiteX3" fmla="*/ 807664 w 807664"/>
                <a:gd name="connsiteY3" fmla="*/ 148805 h 297610"/>
                <a:gd name="connsiteX4" fmla="*/ 658859 w 807664"/>
                <a:gd name="connsiteY4" fmla="*/ 297610 h 297610"/>
                <a:gd name="connsiteX5" fmla="*/ 658859 w 807664"/>
                <a:gd name="connsiteY5" fmla="*/ 223208 h 297610"/>
                <a:gd name="connsiteX6" fmla="*/ 0 w 807664"/>
                <a:gd name="connsiteY6" fmla="*/ 223208 h 297610"/>
                <a:gd name="connsiteX7" fmla="*/ 0 w 807664"/>
                <a:gd name="connsiteY7" fmla="*/ 74403 h 2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7664" h="297610">
                  <a:moveTo>
                    <a:pt x="807664" y="223207"/>
                  </a:moveTo>
                  <a:lnTo>
                    <a:pt x="148805" y="223207"/>
                  </a:lnTo>
                  <a:lnTo>
                    <a:pt x="148805" y="297609"/>
                  </a:lnTo>
                  <a:lnTo>
                    <a:pt x="0" y="148805"/>
                  </a:lnTo>
                  <a:lnTo>
                    <a:pt x="148805" y="1"/>
                  </a:lnTo>
                  <a:lnTo>
                    <a:pt x="148805" y="74402"/>
                  </a:lnTo>
                  <a:lnTo>
                    <a:pt x="807664" y="74403"/>
                  </a:lnTo>
                  <a:lnTo>
                    <a:pt x="807664" y="223207"/>
                  </a:lnTo>
                  <a:close/>
                </a:path>
              </a:pathLst>
            </a:custGeom>
            <a:solidFill>
              <a:srgbClr val="C5C2B3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9283" tIns="59523" rIns="89284" bIns="59522" numCol="1" spcCol="1270" anchor="ctr" anchorCtr="0">
              <a:noAutofit/>
            </a:bodyPr>
            <a:lstStyle/>
            <a:p>
              <a:pPr marL="0" marR="0" lvl="0" indent="0" algn="ctr" defTabSz="57785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95E2021-1CCF-C2AB-788E-C70EC6F1DADC}"/>
                </a:ext>
              </a:extLst>
            </p:cNvPr>
            <p:cNvSpPr/>
            <p:nvPr/>
          </p:nvSpPr>
          <p:spPr>
            <a:xfrm rot="13560000">
              <a:off x="9017738" y="3416963"/>
              <a:ext cx="539999" cy="282485"/>
            </a:xfrm>
            <a:custGeom>
              <a:avLst/>
              <a:gdLst>
                <a:gd name="connsiteX0" fmla="*/ 0 w 807664"/>
                <a:gd name="connsiteY0" fmla="*/ 74403 h 297610"/>
                <a:gd name="connsiteX1" fmla="*/ 658859 w 807664"/>
                <a:gd name="connsiteY1" fmla="*/ 74403 h 297610"/>
                <a:gd name="connsiteX2" fmla="*/ 658859 w 807664"/>
                <a:gd name="connsiteY2" fmla="*/ 0 h 297610"/>
                <a:gd name="connsiteX3" fmla="*/ 807664 w 807664"/>
                <a:gd name="connsiteY3" fmla="*/ 148805 h 297610"/>
                <a:gd name="connsiteX4" fmla="*/ 658859 w 807664"/>
                <a:gd name="connsiteY4" fmla="*/ 297610 h 297610"/>
                <a:gd name="connsiteX5" fmla="*/ 658859 w 807664"/>
                <a:gd name="connsiteY5" fmla="*/ 223208 h 297610"/>
                <a:gd name="connsiteX6" fmla="*/ 0 w 807664"/>
                <a:gd name="connsiteY6" fmla="*/ 223208 h 297610"/>
                <a:gd name="connsiteX7" fmla="*/ 0 w 807664"/>
                <a:gd name="connsiteY7" fmla="*/ 74403 h 2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7664" h="297610">
                  <a:moveTo>
                    <a:pt x="807664" y="223207"/>
                  </a:moveTo>
                  <a:lnTo>
                    <a:pt x="148805" y="223207"/>
                  </a:lnTo>
                  <a:lnTo>
                    <a:pt x="148805" y="297609"/>
                  </a:lnTo>
                  <a:lnTo>
                    <a:pt x="0" y="148805"/>
                  </a:lnTo>
                  <a:lnTo>
                    <a:pt x="148805" y="1"/>
                  </a:lnTo>
                  <a:lnTo>
                    <a:pt x="148805" y="74402"/>
                  </a:lnTo>
                  <a:lnTo>
                    <a:pt x="807664" y="74403"/>
                  </a:lnTo>
                  <a:lnTo>
                    <a:pt x="807664" y="223207"/>
                  </a:lnTo>
                  <a:close/>
                </a:path>
              </a:pathLst>
            </a:custGeom>
            <a:solidFill>
              <a:srgbClr val="C5C2B3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9283" tIns="59523" rIns="89284" bIns="59522" numCol="1" spcCol="1270" anchor="ctr" anchorCtr="0">
              <a:noAutofit/>
            </a:bodyPr>
            <a:lstStyle/>
            <a:p>
              <a:pPr marL="0" marR="0" lvl="0" indent="0" algn="ctr" defTabSz="57785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F2940F0C-A315-639A-C96C-1EB0A8BCDEC0}"/>
              </a:ext>
            </a:extLst>
          </p:cNvPr>
          <p:cNvGrpSpPr/>
          <p:nvPr/>
        </p:nvGrpSpPr>
        <p:grpSpPr>
          <a:xfrm>
            <a:off x="6032964" y="1850367"/>
            <a:ext cx="1994686" cy="583854"/>
            <a:chOff x="6040622" y="1627402"/>
            <a:chExt cx="1994686" cy="583854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C852495-370F-9A6E-647F-43387FCF2BC6}"/>
                </a:ext>
              </a:extLst>
            </p:cNvPr>
            <p:cNvSpPr txBox="1"/>
            <p:nvPr/>
          </p:nvSpPr>
          <p:spPr>
            <a:xfrm>
              <a:off x="6040622" y="1766774"/>
              <a:ext cx="13644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Light" panose="00000300000000000000" pitchFamily="2" charset="-127"/>
                  <a:sym typeface="Arial"/>
                </a:rPr>
                <a:t>서버 및 </a:t>
              </a: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Light" panose="00000300000000000000" pitchFamily="2" charset="-127"/>
                  <a:sym typeface="Arial"/>
                </a:rPr>
                <a:t>DB</a:t>
              </a:r>
              <a:endPara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Light" panose="00000300000000000000" pitchFamily="2" charset="-127"/>
                <a:sym typeface="Arial"/>
              </a:endParaRPr>
            </a:p>
          </p:txBody>
        </p:sp>
        <p:pic>
          <p:nvPicPr>
            <p:cNvPr id="56" name="그림 55" descr="그래픽, 로고, 상징, 폰트이(가) 표시된 사진&#10;&#10;자동 생성된 설명">
              <a:extLst>
                <a:ext uri="{FF2B5EF4-FFF2-40B4-BE49-F238E27FC236}">
                  <a16:creationId xmlns:a16="http://schemas.microsoft.com/office/drawing/2014/main" id="{7A1882CD-7758-501A-4BAD-D803F6375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0650" y="1627402"/>
              <a:ext cx="754658" cy="583854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778ED3BC-1689-D26E-4F32-17AB5019BFCA}"/>
              </a:ext>
            </a:extLst>
          </p:cNvPr>
          <p:cNvSpPr txBox="1"/>
          <p:nvPr/>
        </p:nvSpPr>
        <p:spPr>
          <a:xfrm>
            <a:off x="6652246" y="4463621"/>
            <a:ext cx="3079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Light" panose="00000300000000000000" pitchFamily="2" charset="-127"/>
                <a:sym typeface="Arial"/>
              </a:rPr>
              <a:t>특성 분석 및 추천 알고리즘</a:t>
            </a:r>
          </a:p>
        </p:txBody>
      </p:sp>
      <p:pic>
        <p:nvPicPr>
          <p:cNvPr id="64" name="그림 63" descr="그래픽, 그래픽 디자인, 폰트, 로고이(가) 표시된 사진&#10;&#10;자동 생성된 설명">
            <a:extLst>
              <a:ext uri="{FF2B5EF4-FFF2-40B4-BE49-F238E27FC236}">
                <a16:creationId xmlns:a16="http://schemas.microsoft.com/office/drawing/2014/main" id="{8F0A75DC-B218-164E-5633-A4727CD4AE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810" y="3799972"/>
            <a:ext cx="502509" cy="502509"/>
          </a:xfrm>
          <a:prstGeom prst="rect">
            <a:avLst/>
          </a:prstGeom>
        </p:spPr>
      </p:pic>
      <p:grpSp>
        <p:nvGrpSpPr>
          <p:cNvPr id="65" name="그룹 64">
            <a:extLst>
              <a:ext uri="{FF2B5EF4-FFF2-40B4-BE49-F238E27FC236}">
                <a16:creationId xmlns:a16="http://schemas.microsoft.com/office/drawing/2014/main" id="{D81FA34A-FF4E-57EB-826F-F2C37DDBFE49}"/>
              </a:ext>
            </a:extLst>
          </p:cNvPr>
          <p:cNvGrpSpPr/>
          <p:nvPr/>
        </p:nvGrpSpPr>
        <p:grpSpPr>
          <a:xfrm rot="18808046">
            <a:off x="4250621" y="2415304"/>
            <a:ext cx="459936" cy="679854"/>
            <a:chOff x="8969044" y="3288206"/>
            <a:chExt cx="459936" cy="679854"/>
          </a:xfrm>
        </p:grpSpPr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7D4CDE7C-3E81-3084-7BA1-D5FD56C7F331}"/>
                </a:ext>
              </a:extLst>
            </p:cNvPr>
            <p:cNvSpPr/>
            <p:nvPr/>
          </p:nvSpPr>
          <p:spPr>
            <a:xfrm rot="2738844">
              <a:off x="8840287" y="3556818"/>
              <a:ext cx="539999" cy="282485"/>
            </a:xfrm>
            <a:custGeom>
              <a:avLst/>
              <a:gdLst>
                <a:gd name="connsiteX0" fmla="*/ 0 w 807664"/>
                <a:gd name="connsiteY0" fmla="*/ 74403 h 297610"/>
                <a:gd name="connsiteX1" fmla="*/ 658859 w 807664"/>
                <a:gd name="connsiteY1" fmla="*/ 74403 h 297610"/>
                <a:gd name="connsiteX2" fmla="*/ 658859 w 807664"/>
                <a:gd name="connsiteY2" fmla="*/ 0 h 297610"/>
                <a:gd name="connsiteX3" fmla="*/ 807664 w 807664"/>
                <a:gd name="connsiteY3" fmla="*/ 148805 h 297610"/>
                <a:gd name="connsiteX4" fmla="*/ 658859 w 807664"/>
                <a:gd name="connsiteY4" fmla="*/ 297610 h 297610"/>
                <a:gd name="connsiteX5" fmla="*/ 658859 w 807664"/>
                <a:gd name="connsiteY5" fmla="*/ 223208 h 297610"/>
                <a:gd name="connsiteX6" fmla="*/ 0 w 807664"/>
                <a:gd name="connsiteY6" fmla="*/ 223208 h 297610"/>
                <a:gd name="connsiteX7" fmla="*/ 0 w 807664"/>
                <a:gd name="connsiteY7" fmla="*/ 74403 h 2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7664" h="297610">
                  <a:moveTo>
                    <a:pt x="807664" y="223207"/>
                  </a:moveTo>
                  <a:lnTo>
                    <a:pt x="148805" y="223207"/>
                  </a:lnTo>
                  <a:lnTo>
                    <a:pt x="148805" y="297609"/>
                  </a:lnTo>
                  <a:lnTo>
                    <a:pt x="0" y="148805"/>
                  </a:lnTo>
                  <a:lnTo>
                    <a:pt x="148805" y="1"/>
                  </a:lnTo>
                  <a:lnTo>
                    <a:pt x="148805" y="74402"/>
                  </a:lnTo>
                  <a:lnTo>
                    <a:pt x="807664" y="74403"/>
                  </a:lnTo>
                  <a:lnTo>
                    <a:pt x="807664" y="223207"/>
                  </a:lnTo>
                  <a:close/>
                </a:path>
              </a:pathLst>
            </a:custGeom>
            <a:solidFill>
              <a:srgbClr val="C5C2B3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9283" tIns="59523" rIns="89284" bIns="59522" numCol="1" spcCol="1270" anchor="ctr" anchorCtr="0">
              <a:noAutofit/>
            </a:bodyPr>
            <a:lstStyle/>
            <a:p>
              <a:pPr marL="0" marR="0" lvl="0" indent="0" algn="ctr" defTabSz="57785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endParaRPr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ADA0500D-4B29-5BF0-5DBC-765E7433EB42}"/>
                </a:ext>
              </a:extLst>
            </p:cNvPr>
            <p:cNvSpPr/>
            <p:nvPr/>
          </p:nvSpPr>
          <p:spPr>
            <a:xfrm rot="13560000">
              <a:off x="9017738" y="3416963"/>
              <a:ext cx="539999" cy="282485"/>
            </a:xfrm>
            <a:custGeom>
              <a:avLst/>
              <a:gdLst>
                <a:gd name="connsiteX0" fmla="*/ 0 w 807664"/>
                <a:gd name="connsiteY0" fmla="*/ 74403 h 297610"/>
                <a:gd name="connsiteX1" fmla="*/ 658859 w 807664"/>
                <a:gd name="connsiteY1" fmla="*/ 74403 h 297610"/>
                <a:gd name="connsiteX2" fmla="*/ 658859 w 807664"/>
                <a:gd name="connsiteY2" fmla="*/ 0 h 297610"/>
                <a:gd name="connsiteX3" fmla="*/ 807664 w 807664"/>
                <a:gd name="connsiteY3" fmla="*/ 148805 h 297610"/>
                <a:gd name="connsiteX4" fmla="*/ 658859 w 807664"/>
                <a:gd name="connsiteY4" fmla="*/ 297610 h 297610"/>
                <a:gd name="connsiteX5" fmla="*/ 658859 w 807664"/>
                <a:gd name="connsiteY5" fmla="*/ 223208 h 297610"/>
                <a:gd name="connsiteX6" fmla="*/ 0 w 807664"/>
                <a:gd name="connsiteY6" fmla="*/ 223208 h 297610"/>
                <a:gd name="connsiteX7" fmla="*/ 0 w 807664"/>
                <a:gd name="connsiteY7" fmla="*/ 74403 h 2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7664" h="297610">
                  <a:moveTo>
                    <a:pt x="807664" y="223207"/>
                  </a:moveTo>
                  <a:lnTo>
                    <a:pt x="148805" y="223207"/>
                  </a:lnTo>
                  <a:lnTo>
                    <a:pt x="148805" y="297609"/>
                  </a:lnTo>
                  <a:lnTo>
                    <a:pt x="0" y="148805"/>
                  </a:lnTo>
                  <a:lnTo>
                    <a:pt x="148805" y="1"/>
                  </a:lnTo>
                  <a:lnTo>
                    <a:pt x="148805" y="74402"/>
                  </a:lnTo>
                  <a:lnTo>
                    <a:pt x="807664" y="74403"/>
                  </a:lnTo>
                  <a:lnTo>
                    <a:pt x="807664" y="223207"/>
                  </a:lnTo>
                  <a:close/>
                </a:path>
              </a:pathLst>
            </a:custGeom>
            <a:solidFill>
              <a:srgbClr val="C5C2B3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9283" tIns="59523" rIns="89284" bIns="59522" numCol="1" spcCol="1270" anchor="ctr" anchorCtr="0">
              <a:noAutofit/>
            </a:bodyPr>
            <a:lstStyle/>
            <a:p>
              <a:pPr marL="0" marR="0" lvl="0" indent="0" algn="ctr" defTabSz="57785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endParaRPr>
            </a:p>
          </p:txBody>
        </p:sp>
      </p:grpSp>
      <p:sp>
        <p:nvSpPr>
          <p:cNvPr id="68" name="자유형: 도형 67">
            <a:extLst>
              <a:ext uri="{FF2B5EF4-FFF2-40B4-BE49-F238E27FC236}">
                <a16:creationId xmlns:a16="http://schemas.microsoft.com/office/drawing/2014/main" id="{CBF1B24C-4C95-0269-F120-27FF47E85B8C}"/>
              </a:ext>
            </a:extLst>
          </p:cNvPr>
          <p:cNvSpPr/>
          <p:nvPr/>
        </p:nvSpPr>
        <p:spPr>
          <a:xfrm>
            <a:off x="9058742" y="2810869"/>
            <a:ext cx="539999" cy="282485"/>
          </a:xfrm>
          <a:custGeom>
            <a:avLst/>
            <a:gdLst>
              <a:gd name="connsiteX0" fmla="*/ 0 w 807664"/>
              <a:gd name="connsiteY0" fmla="*/ 74403 h 297610"/>
              <a:gd name="connsiteX1" fmla="*/ 658859 w 807664"/>
              <a:gd name="connsiteY1" fmla="*/ 74403 h 297610"/>
              <a:gd name="connsiteX2" fmla="*/ 658859 w 807664"/>
              <a:gd name="connsiteY2" fmla="*/ 0 h 297610"/>
              <a:gd name="connsiteX3" fmla="*/ 807664 w 807664"/>
              <a:gd name="connsiteY3" fmla="*/ 148805 h 297610"/>
              <a:gd name="connsiteX4" fmla="*/ 658859 w 807664"/>
              <a:gd name="connsiteY4" fmla="*/ 297610 h 297610"/>
              <a:gd name="connsiteX5" fmla="*/ 658859 w 807664"/>
              <a:gd name="connsiteY5" fmla="*/ 223208 h 297610"/>
              <a:gd name="connsiteX6" fmla="*/ 0 w 807664"/>
              <a:gd name="connsiteY6" fmla="*/ 223208 h 297610"/>
              <a:gd name="connsiteX7" fmla="*/ 0 w 807664"/>
              <a:gd name="connsiteY7" fmla="*/ 74403 h 29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664" h="297610">
                <a:moveTo>
                  <a:pt x="807664" y="223207"/>
                </a:moveTo>
                <a:lnTo>
                  <a:pt x="148805" y="223207"/>
                </a:lnTo>
                <a:lnTo>
                  <a:pt x="148805" y="297609"/>
                </a:lnTo>
                <a:lnTo>
                  <a:pt x="0" y="148805"/>
                </a:lnTo>
                <a:lnTo>
                  <a:pt x="148805" y="1"/>
                </a:lnTo>
                <a:lnTo>
                  <a:pt x="148805" y="74402"/>
                </a:lnTo>
                <a:lnTo>
                  <a:pt x="807664" y="74403"/>
                </a:lnTo>
                <a:lnTo>
                  <a:pt x="807664" y="223207"/>
                </a:lnTo>
                <a:close/>
              </a:path>
            </a:pathLst>
          </a:custGeom>
          <a:solidFill>
            <a:srgbClr val="C5C2B3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283" tIns="59523" rIns="89284" bIns="59522" numCol="1" spcCol="1270" anchor="ctr" anchorCtr="0">
            <a:noAutofit/>
          </a:bodyPr>
          <a:lstStyle/>
          <a:p>
            <a:pPr marL="0" marR="0" lvl="0" indent="0" algn="ctr" defTabSz="57785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pic>
        <p:nvPicPr>
          <p:cNvPr id="69" name="Picture 16" descr="크롬] 셀레늄, Selenium, 크롬, 크롤링, 세팅">
            <a:extLst>
              <a:ext uri="{FF2B5EF4-FFF2-40B4-BE49-F238E27FC236}">
                <a16:creationId xmlns:a16="http://schemas.microsoft.com/office/drawing/2014/main" id="{72E3B151-4FFE-EE27-4CA5-D5E6022FE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5005" y="2314562"/>
            <a:ext cx="407472" cy="42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9" name="그룹 88">
            <a:extLst>
              <a:ext uri="{FF2B5EF4-FFF2-40B4-BE49-F238E27FC236}">
                <a16:creationId xmlns:a16="http://schemas.microsoft.com/office/drawing/2014/main" id="{A18276CC-2ED0-1447-43BA-1AB930358679}"/>
              </a:ext>
            </a:extLst>
          </p:cNvPr>
          <p:cNvGrpSpPr/>
          <p:nvPr/>
        </p:nvGrpSpPr>
        <p:grpSpPr>
          <a:xfrm>
            <a:off x="7450994" y="1200360"/>
            <a:ext cx="1480847" cy="442603"/>
            <a:chOff x="7744205" y="1105360"/>
            <a:chExt cx="1480847" cy="44260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35B3D1C-321F-DF3F-40F1-C774EC4CF3C7}"/>
                </a:ext>
              </a:extLst>
            </p:cNvPr>
            <p:cNvSpPr txBox="1"/>
            <p:nvPr/>
          </p:nvSpPr>
          <p:spPr>
            <a:xfrm>
              <a:off x="7744205" y="1147853"/>
              <a:ext cx="10223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Light" panose="00000300000000000000" pitchFamily="2" charset="-127"/>
                  <a:sym typeface="Arial"/>
                </a:rPr>
                <a:t>백엔드</a:t>
              </a:r>
            </a:p>
          </p:txBody>
        </p:sp>
        <p:pic>
          <p:nvPicPr>
            <p:cNvPr id="88" name="그림 87" descr="그래픽, 폰트, 로고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FC93C96A-C46E-E24A-CB57-F79FC5E45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4187" y="1105360"/>
              <a:ext cx="470865" cy="413847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D73E463D-9D7E-1C3C-504C-3976C93347FE}"/>
              </a:ext>
            </a:extLst>
          </p:cNvPr>
          <p:cNvSpPr txBox="1"/>
          <p:nvPr/>
        </p:nvSpPr>
        <p:spPr>
          <a:xfrm>
            <a:off x="9767560" y="1962738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Light" panose="00000300000000000000" pitchFamily="2" charset="-127"/>
                <a:sym typeface="Arial"/>
              </a:rPr>
              <a:t>외부 데이터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FECFCD0-AA40-E046-64A1-2F34FEE47996}"/>
              </a:ext>
            </a:extLst>
          </p:cNvPr>
          <p:cNvGrpSpPr/>
          <p:nvPr/>
        </p:nvGrpSpPr>
        <p:grpSpPr>
          <a:xfrm>
            <a:off x="9837008" y="2374311"/>
            <a:ext cx="1280082" cy="1155600"/>
            <a:chOff x="10597619" y="2563483"/>
            <a:chExt cx="1280082" cy="1155600"/>
          </a:xfrm>
        </p:grpSpPr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F6A623C4-F144-13BF-9215-6970FBAEE3F0}"/>
                </a:ext>
              </a:extLst>
            </p:cNvPr>
            <p:cNvSpPr/>
            <p:nvPr/>
          </p:nvSpPr>
          <p:spPr>
            <a:xfrm>
              <a:off x="10597619" y="2563483"/>
              <a:ext cx="1280082" cy="1155600"/>
            </a:xfrm>
            <a:prstGeom prst="roundRect">
              <a:avLst/>
            </a:prstGeom>
            <a:solidFill>
              <a:srgbClr val="024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"/>
                <a:cs typeface="+mn-cs"/>
                <a:sym typeface="Arial"/>
              </a:endParaRPr>
            </a:p>
          </p:txBody>
        </p:sp>
        <p:pic>
          <p:nvPicPr>
            <p:cNvPr id="94" name="그림 93" descr="폰트, 그래픽, 상징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7AF45C9E-C6BF-B58E-25BF-B317FF753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1660" y="2850775"/>
              <a:ext cx="792000" cy="58101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A3230C2-22AE-63AA-A799-743F06E66C99}"/>
              </a:ext>
            </a:extLst>
          </p:cNvPr>
          <p:cNvSpPr txBox="1"/>
          <p:nvPr/>
        </p:nvSpPr>
        <p:spPr>
          <a:xfrm>
            <a:off x="2009657" y="1765715"/>
            <a:ext cx="1981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Light" panose="00000300000000000000" pitchFamily="2" charset="-127"/>
                <a:sym typeface="Arial"/>
              </a:rPr>
              <a:t>프론트엔드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1224F6D-1D7A-F522-91BB-4C5B81408753}"/>
              </a:ext>
            </a:extLst>
          </p:cNvPr>
          <p:cNvGrpSpPr/>
          <p:nvPr/>
        </p:nvGrpSpPr>
        <p:grpSpPr>
          <a:xfrm>
            <a:off x="1934788" y="2174898"/>
            <a:ext cx="2130770" cy="1155141"/>
            <a:chOff x="1851302" y="2816164"/>
            <a:chExt cx="2130770" cy="1155141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38BEABCD-F06E-A499-977B-9EDF546E3C3F}"/>
                </a:ext>
              </a:extLst>
            </p:cNvPr>
            <p:cNvSpPr/>
            <p:nvPr/>
          </p:nvSpPr>
          <p:spPr>
            <a:xfrm>
              <a:off x="1851302" y="2816164"/>
              <a:ext cx="2130770" cy="1155141"/>
            </a:xfrm>
            <a:prstGeom prst="roundRect">
              <a:avLst/>
            </a:prstGeom>
            <a:solidFill>
              <a:srgbClr val="024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"/>
                <a:cs typeface="+mn-cs"/>
                <a:sym typeface="Arial"/>
              </a:endParaRPr>
            </a:p>
          </p:txBody>
        </p:sp>
        <p:pic>
          <p:nvPicPr>
            <p:cNvPr id="15" name="그림 14" descr="상징, 원, 그래픽, 로고이(가) 표시된 사진&#10;&#10;자동 생성된 설명">
              <a:extLst>
                <a:ext uri="{FF2B5EF4-FFF2-40B4-BE49-F238E27FC236}">
                  <a16:creationId xmlns:a16="http://schemas.microsoft.com/office/drawing/2014/main" id="{4AECAA8C-3270-6C83-AD1C-B2FD4028E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8582" y="3023315"/>
              <a:ext cx="720000" cy="720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1CCD2CC-DF64-0C1B-C9E0-A867E1F65165}"/>
                </a:ext>
              </a:extLst>
            </p:cNvPr>
            <p:cNvSpPr txBox="1"/>
            <p:nvPr/>
          </p:nvSpPr>
          <p:spPr>
            <a:xfrm>
              <a:off x="2930662" y="3106316"/>
              <a:ext cx="87395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/>
                  <a:ea typeface="나눔스퀘어"/>
                  <a:cs typeface="KoPubWorld돋움체 Light" panose="00000300000000000000" pitchFamily="2" charset="-127"/>
                  <a:sym typeface="Arial"/>
                </a:rPr>
                <a:t>Android</a:t>
              </a:r>
            </a:p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/>
                  <a:ea typeface="나눔스퀘어"/>
                  <a:cs typeface="KoPubWorld돋움체 Light" panose="00000300000000000000" pitchFamily="2" charset="-127"/>
                  <a:sym typeface="Arial"/>
                </a:rPr>
                <a:t>Studio</a:t>
              </a:r>
              <a:endPara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FE55C3A-158F-A33E-59D0-8BC5C17E6F39}"/>
              </a:ext>
            </a:extLst>
          </p:cNvPr>
          <p:cNvGrpSpPr/>
          <p:nvPr/>
        </p:nvGrpSpPr>
        <p:grpSpPr>
          <a:xfrm>
            <a:off x="5151867" y="2350935"/>
            <a:ext cx="3756881" cy="1202352"/>
            <a:chOff x="5852513" y="2374685"/>
            <a:chExt cx="3756881" cy="1202352"/>
          </a:xfrm>
        </p:grpSpPr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2FDD7F39-4A37-DBD2-C7D9-1DCAE957A171}"/>
                </a:ext>
              </a:extLst>
            </p:cNvPr>
            <p:cNvSpPr/>
            <p:nvPr/>
          </p:nvSpPr>
          <p:spPr>
            <a:xfrm>
              <a:off x="5852513" y="2421437"/>
              <a:ext cx="3756881" cy="1155600"/>
            </a:xfrm>
            <a:prstGeom prst="roundRect">
              <a:avLst/>
            </a:prstGeom>
            <a:solidFill>
              <a:srgbClr val="024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"/>
                <a:cs typeface="+mn-cs"/>
                <a:sym typeface="Arial"/>
              </a:endParaRPr>
            </a:p>
          </p:txBody>
        </p:sp>
        <p:pic>
          <p:nvPicPr>
            <p:cNvPr id="7" name="그림 6" descr="그래픽, 폰트, 실루엣, 디자인이(가) 표시된 사진&#10;&#10;자동 생성된 설명">
              <a:extLst>
                <a:ext uri="{FF2B5EF4-FFF2-40B4-BE49-F238E27FC236}">
                  <a16:creationId xmlns:a16="http://schemas.microsoft.com/office/drawing/2014/main" id="{F708D9BD-109A-CC46-3B67-033810827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7985" y="2835891"/>
              <a:ext cx="1310084" cy="326692"/>
            </a:xfrm>
            <a:prstGeom prst="rect">
              <a:avLst/>
            </a:prstGeom>
          </p:spPr>
        </p:pic>
        <p:pic>
          <p:nvPicPr>
            <p:cNvPr id="10" name="그림 9" descr="로고, 상징, 폰트, 원이(가) 표시된 사진&#10;&#10;자동 생성된 설명">
              <a:extLst>
                <a:ext uri="{FF2B5EF4-FFF2-40B4-BE49-F238E27FC236}">
                  <a16:creationId xmlns:a16="http://schemas.microsoft.com/office/drawing/2014/main" id="{CD7CB6FE-9D0F-76C1-74E8-DACA95085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2977" y="2779946"/>
              <a:ext cx="828000" cy="438582"/>
            </a:xfrm>
            <a:prstGeom prst="rect">
              <a:avLst/>
            </a:prstGeom>
          </p:spPr>
        </p:pic>
        <p:pic>
          <p:nvPicPr>
            <p:cNvPr id="18" name="그림 17" descr="고양이, 만화 영화, 클립아트이(가) 표시된 사진&#10;&#10;자동 생성된 설명">
              <a:extLst>
                <a:ext uri="{FF2B5EF4-FFF2-40B4-BE49-F238E27FC236}">
                  <a16:creationId xmlns:a16="http://schemas.microsoft.com/office/drawing/2014/main" id="{10EF563F-61C3-A933-FD82-48291966E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8439" y="2374685"/>
              <a:ext cx="1097778" cy="720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0FCA1D5-30F4-5807-387D-8D92D0AF2CFF}"/>
                </a:ext>
              </a:extLst>
            </p:cNvPr>
            <p:cNvSpPr txBox="1"/>
            <p:nvPr/>
          </p:nvSpPr>
          <p:spPr>
            <a:xfrm>
              <a:off x="6020350" y="2994330"/>
              <a:ext cx="87395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/>
                  <a:ea typeface="나눔스퀘어"/>
                  <a:cs typeface="KoPubWorld돋움체 Light" panose="00000300000000000000" pitchFamily="2" charset="-127"/>
                  <a:sym typeface="Arial"/>
                </a:rPr>
                <a:t>Apache Tomcat</a:t>
              </a:r>
              <a:endPara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EB8CEA1-736A-726B-F3FE-A2637FA112D3}"/>
              </a:ext>
            </a:extLst>
          </p:cNvPr>
          <p:cNvGrpSpPr/>
          <p:nvPr/>
        </p:nvGrpSpPr>
        <p:grpSpPr>
          <a:xfrm>
            <a:off x="6095422" y="4875089"/>
            <a:ext cx="4191990" cy="1155600"/>
            <a:chOff x="5533901" y="5004879"/>
            <a:chExt cx="4191990" cy="1155600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879717DB-537E-FAE1-EE06-57C878F49228}"/>
                </a:ext>
              </a:extLst>
            </p:cNvPr>
            <p:cNvSpPr/>
            <p:nvPr/>
          </p:nvSpPr>
          <p:spPr>
            <a:xfrm>
              <a:off x="5533901" y="5004879"/>
              <a:ext cx="4191990" cy="1155600"/>
            </a:xfrm>
            <a:prstGeom prst="roundRect">
              <a:avLst/>
            </a:prstGeom>
            <a:solidFill>
              <a:srgbClr val="024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"/>
                <a:cs typeface="+mn-cs"/>
                <a:sym typeface="Arial"/>
              </a:endParaRPr>
            </a:p>
          </p:txBody>
        </p:sp>
        <p:pic>
          <p:nvPicPr>
            <p:cNvPr id="62" name="Picture 10" descr="NLP] Surprise library를 활용한 추천시스템 구현하기">
              <a:extLst>
                <a:ext uri="{FF2B5EF4-FFF2-40B4-BE49-F238E27FC236}">
                  <a16:creationId xmlns:a16="http://schemas.microsoft.com/office/drawing/2014/main" id="{65054A03-0306-9837-B94F-D344278DD6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1811" y="5234259"/>
              <a:ext cx="996824" cy="696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18" descr="scikit-learn - Wikipedia">
              <a:extLst>
                <a:ext uri="{FF2B5EF4-FFF2-40B4-BE49-F238E27FC236}">
                  <a16:creationId xmlns:a16="http://schemas.microsoft.com/office/drawing/2014/main" id="{9B55394D-9665-DF7A-1F7F-625BCDAFE7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8757" y="5276381"/>
              <a:ext cx="1137950" cy="612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림 11" descr="그래픽, 폰트, 텍스트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16EB57DB-6E3D-4405-E48B-35479F0AC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3061" y="5222679"/>
              <a:ext cx="584574" cy="720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7EA812D-5787-2CDA-853A-064E416B83D1}"/>
                </a:ext>
              </a:extLst>
            </p:cNvPr>
            <p:cNvSpPr txBox="1"/>
            <p:nvPr/>
          </p:nvSpPr>
          <p:spPr>
            <a:xfrm>
              <a:off x="8044859" y="5421097"/>
              <a:ext cx="37107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/>
                  <a:ea typeface="나눔스퀘어"/>
                  <a:cs typeface="KoPubWorld돋움체 Light" panose="00000300000000000000" pitchFamily="2" charset="-127"/>
                  <a:sym typeface="Arial"/>
                </a:rPr>
                <a:t>|</a:t>
              </a:r>
              <a:endPara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endParaRPr>
            </a:p>
          </p:txBody>
        </p:sp>
      </p:grp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9828278-1410-BC8A-0C14-FDE17F629C17}"/>
              </a:ext>
            </a:extLst>
          </p:cNvPr>
          <p:cNvSpPr/>
          <p:nvPr/>
        </p:nvSpPr>
        <p:spPr>
          <a:xfrm>
            <a:off x="4911270" y="1672242"/>
            <a:ext cx="6560294" cy="4572006"/>
          </a:xfrm>
          <a:prstGeom prst="roundRect">
            <a:avLst/>
          </a:prstGeom>
          <a:noFill/>
          <a:ln w="38100">
            <a:solidFill>
              <a:srgbClr val="024B8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66351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j-cs"/>
                <a:sym typeface="Arial"/>
              </a:rPr>
              <a:t>Part 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j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7983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기술 소개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: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안드로이드와 서버 연동</a:t>
            </a:r>
          </a:p>
        </p:txBody>
      </p:sp>
      <p:pic>
        <p:nvPicPr>
          <p:cNvPr id="7" name="그림 6" descr="텍스트, 스크린샷, 폰트, 평행이(가) 표시된 사진&#10;&#10;자동 생성된 설명">
            <a:extLst>
              <a:ext uri="{FF2B5EF4-FFF2-40B4-BE49-F238E27FC236}">
                <a16:creationId xmlns:a16="http://schemas.microsoft.com/office/drawing/2014/main" id="{209D7BFC-9B4D-A8C4-C1F7-D1403BEA6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44" y="1061020"/>
            <a:ext cx="5984110" cy="4906667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A7A6A82-572A-ED60-7D77-6759FD19EF94}"/>
              </a:ext>
            </a:extLst>
          </p:cNvPr>
          <p:cNvSpPr/>
          <p:nvPr/>
        </p:nvSpPr>
        <p:spPr>
          <a:xfrm>
            <a:off x="6466178" y="2655604"/>
            <a:ext cx="5388825" cy="95168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rPr>
              <a:t>사용자 로그인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rPr>
              <a:t>특성분석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rPr>
              <a:t>USER_INFO, USER_INTEREST, USER_ANALYSIS</a:t>
            </a: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B537A8F-8E37-B31E-A544-09FDF54EB9CB}"/>
              </a:ext>
            </a:extLst>
          </p:cNvPr>
          <p:cNvSpPr/>
          <p:nvPr/>
        </p:nvSpPr>
        <p:spPr>
          <a:xfrm>
            <a:off x="6466178" y="3805894"/>
            <a:ext cx="5388825" cy="95168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rPr>
              <a:t>포스팅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rPr>
              <a:t>이모티콘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rPr>
              <a:t>&amp;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rPr>
              <a:t>스크랩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rPr>
              <a:t>USER_POST, POST_EMOTICON, POST_BOOKMARK</a:t>
            </a: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F5FB12E-280A-1EEB-BE86-38AD32946D92}"/>
              </a:ext>
            </a:extLst>
          </p:cNvPr>
          <p:cNvSpPr/>
          <p:nvPr/>
        </p:nvSpPr>
        <p:spPr>
          <a:xfrm>
            <a:off x="6466178" y="4956184"/>
            <a:ext cx="5388825" cy="95168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rPr>
              <a:t>팔로우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rPr>
              <a:t>검색 기록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rPr>
              <a:t>USER_FOLLOWING, USER_SEARCH</a:t>
            </a: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8A6C5C2-5DC9-F32E-AA55-DEBD4E67FFE5}"/>
              </a:ext>
            </a:extLst>
          </p:cNvPr>
          <p:cNvSpPr/>
          <p:nvPr/>
        </p:nvSpPr>
        <p:spPr>
          <a:xfrm>
            <a:off x="6466178" y="1505314"/>
            <a:ext cx="5388825" cy="95168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rPr>
              <a:t>글귀 제공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rPr>
              <a:t>CONTENT_TYPE, CONTENTS</a:t>
            </a: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90F49C-2EAD-30F2-5BBE-44D9F8935835}"/>
              </a:ext>
            </a:extLst>
          </p:cNvPr>
          <p:cNvSpPr txBox="1"/>
          <p:nvPr/>
        </p:nvSpPr>
        <p:spPr>
          <a:xfrm>
            <a:off x="2865493" y="5975293"/>
            <a:ext cx="689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ERD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0039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Arial"/>
                <a:ea typeface="나눔스퀘어"/>
                <a:cs typeface="+mj-cs"/>
                <a:sym typeface="Arial"/>
              </a:rPr>
              <a:t>Part 1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Arial"/>
              <a:ea typeface="나눔스퀘어"/>
              <a:cs typeface="+mj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536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개발 배경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9097A4A-EFC8-F4D4-B0BE-AA410909B6A3}"/>
              </a:ext>
            </a:extLst>
          </p:cNvPr>
          <p:cNvGrpSpPr/>
          <p:nvPr/>
        </p:nvGrpSpPr>
        <p:grpSpPr>
          <a:xfrm>
            <a:off x="4340476" y="4602795"/>
            <a:ext cx="3540982" cy="812697"/>
            <a:chOff x="685459" y="4706544"/>
            <a:chExt cx="4987018" cy="81269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AFF4582-E84B-47CB-B0B6-FB23ED849DAA}"/>
                </a:ext>
              </a:extLst>
            </p:cNvPr>
            <p:cNvSpPr txBox="1"/>
            <p:nvPr/>
          </p:nvSpPr>
          <p:spPr>
            <a:xfrm flipH="1">
              <a:off x="685459" y="4706544"/>
              <a:ext cx="49870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나눔스퀘어"/>
                  <a:cs typeface="+mj-cs"/>
                  <a:sym typeface="Arial"/>
                </a:rPr>
                <a:t>MBTI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나눔스퀘어"/>
                  <a:cs typeface="+mj-cs"/>
                  <a:sym typeface="Arial"/>
                </a:rPr>
                <a:t>장기 유행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j-cs"/>
                <a:sym typeface="Arial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kern="1200" dirty="0">
                  <a:solidFill>
                    <a:prstClr val="black"/>
                  </a:solidFill>
                  <a:latin typeface="나눔스퀘어"/>
                  <a:ea typeface="나눔스퀘어"/>
                </a:rPr>
                <a:t>그리고 사용자 맞춤 큐레이션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j-cs"/>
                <a:sym typeface="Arial"/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B5EF6343-F2B1-0A2E-40DE-E8AF1EBCB80B}"/>
                </a:ext>
              </a:extLst>
            </p:cNvPr>
            <p:cNvCxnSpPr>
              <a:cxnSpLocks/>
            </p:cNvCxnSpPr>
            <p:nvPr/>
          </p:nvCxnSpPr>
          <p:spPr>
            <a:xfrm>
              <a:off x="2646604" y="5519241"/>
              <a:ext cx="1064729" cy="0"/>
            </a:xfrm>
            <a:prstGeom prst="line">
              <a:avLst/>
            </a:prstGeom>
            <a:ln w="57150">
              <a:solidFill>
                <a:srgbClr val="024B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3976AAF-7EC8-6E26-5DAF-79067BFC600B}"/>
              </a:ext>
            </a:extLst>
          </p:cNvPr>
          <p:cNvGrpSpPr/>
          <p:nvPr/>
        </p:nvGrpSpPr>
        <p:grpSpPr>
          <a:xfrm>
            <a:off x="1388234" y="2020454"/>
            <a:ext cx="2340000" cy="2340000"/>
            <a:chOff x="3159761" y="2020454"/>
            <a:chExt cx="2340000" cy="2340000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84D3FFFC-B553-A259-1AB3-CBED4044DE3A}"/>
                </a:ext>
              </a:extLst>
            </p:cNvPr>
            <p:cNvSpPr/>
            <p:nvPr/>
          </p:nvSpPr>
          <p:spPr>
            <a:xfrm>
              <a:off x="3159761" y="2020454"/>
              <a:ext cx="2340000" cy="2340000"/>
            </a:xfrm>
            <a:prstGeom prst="ellipse">
              <a:avLst/>
            </a:prstGeom>
            <a:solidFill>
              <a:srgbClr val="024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C5EA787-E89F-07A8-7898-8C81DF642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9761" y="2560454"/>
              <a:ext cx="1260000" cy="1260000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F72B5C2-083A-BBDE-DADC-F01EC5D19D8E}"/>
              </a:ext>
            </a:extLst>
          </p:cNvPr>
          <p:cNvGrpSpPr/>
          <p:nvPr/>
        </p:nvGrpSpPr>
        <p:grpSpPr>
          <a:xfrm>
            <a:off x="4940967" y="2020454"/>
            <a:ext cx="2340000" cy="2340000"/>
            <a:chOff x="9166540" y="2020454"/>
            <a:chExt cx="2340000" cy="234000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EEBDB67D-B9E3-EBC7-CEE2-C27B58A61B10}"/>
                </a:ext>
              </a:extLst>
            </p:cNvPr>
            <p:cNvSpPr/>
            <p:nvPr/>
          </p:nvSpPr>
          <p:spPr>
            <a:xfrm>
              <a:off x="9166540" y="2020454"/>
              <a:ext cx="2340000" cy="2340000"/>
            </a:xfrm>
            <a:prstGeom prst="ellipse">
              <a:avLst/>
            </a:prstGeom>
            <a:solidFill>
              <a:srgbClr val="024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893DF3E-18E8-DBC8-91B0-9A4215CA1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6540" y="2560454"/>
              <a:ext cx="1260000" cy="1260000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62E1091-2901-1EDB-6E1B-12E706343F05}"/>
              </a:ext>
            </a:extLst>
          </p:cNvPr>
          <p:cNvGrpSpPr/>
          <p:nvPr/>
        </p:nvGrpSpPr>
        <p:grpSpPr>
          <a:xfrm>
            <a:off x="8280543" y="4849972"/>
            <a:ext cx="2684850" cy="563321"/>
            <a:chOff x="685460" y="4955920"/>
            <a:chExt cx="2430647" cy="56332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553F0E0-6895-1BE4-66D9-C1479F83C765}"/>
                </a:ext>
              </a:extLst>
            </p:cNvPr>
            <p:cNvSpPr txBox="1"/>
            <p:nvPr/>
          </p:nvSpPr>
          <p:spPr>
            <a:xfrm flipH="1">
              <a:off x="685460" y="4955920"/>
              <a:ext cx="24306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나눔스퀘어"/>
                  <a:cs typeface="+mj-cs"/>
                  <a:sym typeface="Arial"/>
                </a:rPr>
                <a:t>한글 필적학 연구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11899BB-A0B0-C0B2-7006-7558537EAA28}"/>
                </a:ext>
              </a:extLst>
            </p:cNvPr>
            <p:cNvCxnSpPr>
              <a:cxnSpLocks/>
            </p:cNvCxnSpPr>
            <p:nvPr/>
          </p:nvCxnSpPr>
          <p:spPr>
            <a:xfrm>
              <a:off x="1558573" y="5519241"/>
              <a:ext cx="684422" cy="0"/>
            </a:xfrm>
            <a:prstGeom prst="line">
              <a:avLst/>
            </a:prstGeom>
            <a:ln w="57150">
              <a:solidFill>
                <a:srgbClr val="024B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A1AE315-9586-2544-6BD6-46612B3EE084}"/>
              </a:ext>
            </a:extLst>
          </p:cNvPr>
          <p:cNvGrpSpPr/>
          <p:nvPr/>
        </p:nvGrpSpPr>
        <p:grpSpPr>
          <a:xfrm>
            <a:off x="8452969" y="2020454"/>
            <a:ext cx="2340000" cy="2340000"/>
            <a:chOff x="6339514" y="2020454"/>
            <a:chExt cx="2340000" cy="2340000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5EF5D098-6206-2917-A181-CC7ACEACCE7A}"/>
                </a:ext>
              </a:extLst>
            </p:cNvPr>
            <p:cNvSpPr/>
            <p:nvPr/>
          </p:nvSpPr>
          <p:spPr>
            <a:xfrm>
              <a:off x="6339514" y="2020454"/>
              <a:ext cx="2340000" cy="2340000"/>
            </a:xfrm>
            <a:prstGeom prst="ellipse">
              <a:avLst/>
            </a:prstGeom>
            <a:solidFill>
              <a:srgbClr val="024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endParaRPr>
            </a:p>
          </p:txBody>
        </p: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3D475F31-125D-64B6-0EFA-6A3E41EA6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514" y="2560454"/>
              <a:ext cx="1260000" cy="1260000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F4808B6-AEC0-9569-4845-DEAC6D7E91EC}"/>
              </a:ext>
            </a:extLst>
          </p:cNvPr>
          <p:cNvGrpSpPr/>
          <p:nvPr/>
        </p:nvGrpSpPr>
        <p:grpSpPr>
          <a:xfrm>
            <a:off x="959228" y="4848939"/>
            <a:ext cx="3201865" cy="707886"/>
            <a:chOff x="685460" y="4955920"/>
            <a:chExt cx="2430647" cy="70788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AC9422C-1EE5-4B17-BA13-1AB55F6A58E3}"/>
                </a:ext>
              </a:extLst>
            </p:cNvPr>
            <p:cNvSpPr txBox="1"/>
            <p:nvPr/>
          </p:nvSpPr>
          <p:spPr>
            <a:xfrm flipH="1">
              <a:off x="685460" y="4955920"/>
              <a:ext cx="24306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/>
                  <a:ea typeface="나눔스퀘어"/>
                  <a:cs typeface="+mj-cs"/>
                  <a:sym typeface="Arial"/>
                </a:rPr>
                <a:t>독서와 손글씨 사용의 필요성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3E868EF-0911-B4A9-E447-BAFFB34A0477}"/>
                </a:ext>
              </a:extLst>
            </p:cNvPr>
            <p:cNvCxnSpPr>
              <a:cxnSpLocks/>
            </p:cNvCxnSpPr>
            <p:nvPr/>
          </p:nvCxnSpPr>
          <p:spPr>
            <a:xfrm>
              <a:off x="1613830" y="5519241"/>
              <a:ext cx="573906" cy="0"/>
            </a:xfrm>
            <a:prstGeom prst="line">
              <a:avLst/>
            </a:prstGeom>
            <a:ln w="57150">
              <a:solidFill>
                <a:srgbClr val="024B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16343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j-cs"/>
                <a:sym typeface="Arial"/>
              </a:rPr>
              <a:t>Part 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j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7983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기술 소개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: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안드로이드와 서버 연동</a:t>
            </a: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5599F728-D522-1A4B-634A-3B07A62E830E}"/>
              </a:ext>
            </a:extLst>
          </p:cNvPr>
          <p:cNvGrpSpPr/>
          <p:nvPr/>
        </p:nvGrpSpPr>
        <p:grpSpPr>
          <a:xfrm>
            <a:off x="1654991" y="1426887"/>
            <a:ext cx="8882019" cy="4567994"/>
            <a:chOff x="1726242" y="1438762"/>
            <a:chExt cx="8882019" cy="4567994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7BE8E87E-A43A-2BE3-9D7E-5CA73509A9C3}"/>
                </a:ext>
              </a:extLst>
            </p:cNvPr>
            <p:cNvPicPr/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7110065" y="1453051"/>
              <a:ext cx="1699866" cy="376327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grpSp>
          <p:nvGrpSpPr>
            <p:cNvPr id="53" name="Group 1">
              <a:extLst>
                <a:ext uri="{FF2B5EF4-FFF2-40B4-BE49-F238E27FC236}">
                  <a16:creationId xmlns:a16="http://schemas.microsoft.com/office/drawing/2014/main" id="{E01EF4BB-5657-DC15-E461-9C03C1941461}"/>
                </a:ext>
              </a:extLst>
            </p:cNvPr>
            <p:cNvGrpSpPr/>
            <p:nvPr/>
          </p:nvGrpSpPr>
          <p:grpSpPr>
            <a:xfrm>
              <a:off x="1726242" y="1446688"/>
              <a:ext cx="1699866" cy="3769636"/>
              <a:chOff x="126984" y="1668162"/>
              <a:chExt cx="1699866" cy="3769636"/>
            </a:xfrm>
          </p:grpSpPr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AEF19E00-7A35-C356-580D-C71227ADD588}"/>
                  </a:ext>
                </a:extLst>
              </p:cNvPr>
              <p:cNvPicPr/>
              <p:nvPr/>
            </p:nvPicPr>
            <p:blipFill rotWithShape="1">
              <a:blip r:embed="rId3">
                <a:lum/>
              </a:blip>
              <a:stretch>
                <a:fillRect/>
              </a:stretch>
            </p:blipFill>
            <p:spPr>
              <a:xfrm>
                <a:off x="126984" y="1668162"/>
                <a:ext cx="1699866" cy="376963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152AE4DF-968B-69EC-F0D3-6B9AB3E3C04F}"/>
                  </a:ext>
                </a:extLst>
              </p:cNvPr>
              <p:cNvSpPr/>
              <p:nvPr/>
            </p:nvSpPr>
            <p:spPr>
              <a:xfrm>
                <a:off x="382517" y="4683871"/>
                <a:ext cx="1142807" cy="36504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j-cs"/>
                  <a:sym typeface="Arial"/>
                </a:endParaRPr>
              </a:p>
            </p:txBody>
          </p:sp>
        </p:grp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E088DC53-0545-848A-8C70-22D32F25706D}"/>
                </a:ext>
              </a:extLst>
            </p:cNvPr>
            <p:cNvPicPr/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5321282" y="1438762"/>
              <a:ext cx="1704667" cy="377756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C71CBF37-3911-35AB-B744-4BFFBE68F8A8}"/>
                </a:ext>
              </a:extLst>
            </p:cNvPr>
            <p:cNvPicPr/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3519771" y="1448251"/>
              <a:ext cx="1709411" cy="376807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8435882-6F9C-A00C-4257-04B15A7DEE2D}"/>
                </a:ext>
              </a:extLst>
            </p:cNvPr>
            <p:cNvSpPr txBox="1"/>
            <p:nvPr/>
          </p:nvSpPr>
          <p:spPr>
            <a:xfrm>
              <a:off x="2191314" y="5222632"/>
              <a:ext cx="739638" cy="27618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defTabSz="232257" rtl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defRPr kumimoji="0" sz="1800" b="0" i="0" u="none" strike="noStrike" kern="1200" cap="none" spc="0" normalizeH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marR="0" lvl="0" indent="0" algn="l" defTabSz="23225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  <a:sym typeface="Arial"/>
                </a:rPr>
                <a:t>[로그인]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8FDAE57-52F4-7DD7-B2B4-3C97178FEBB2}"/>
                </a:ext>
              </a:extLst>
            </p:cNvPr>
            <p:cNvSpPr txBox="1"/>
            <p:nvPr/>
          </p:nvSpPr>
          <p:spPr>
            <a:xfrm>
              <a:off x="3821353" y="5222632"/>
              <a:ext cx="1125337" cy="27618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defTabSz="232257" rtl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defRPr kumimoji="0" sz="1800" b="0" i="0" u="none" strike="noStrike" kern="1200" cap="none" spc="0" normalizeH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marR="0" lvl="0" indent="0" algn="l" defTabSz="23225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  <a:sym typeface="Arial"/>
                </a:rPr>
                <a:t>[회원 가입(1)]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4B371A2-F98F-3B4B-C56B-3898118A85AD}"/>
                </a:ext>
              </a:extLst>
            </p:cNvPr>
            <p:cNvSpPr txBox="1"/>
            <p:nvPr/>
          </p:nvSpPr>
          <p:spPr>
            <a:xfrm>
              <a:off x="7486220" y="5222632"/>
              <a:ext cx="947558" cy="27618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defTabSz="232257" rtl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defRPr kumimoji="0" sz="1800" b="0" i="0" u="none" strike="noStrike" kern="1200" cap="none" spc="0" normalizeH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marR="0" lvl="0" indent="0" algn="l" defTabSz="23225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  <a:sym typeface="Arial"/>
                </a:rPr>
                <a:t>[관심 장르]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2D2FE69-379F-DEE0-7C04-3E9D877DE0E9}"/>
                </a:ext>
              </a:extLst>
            </p:cNvPr>
            <p:cNvSpPr txBox="1"/>
            <p:nvPr/>
          </p:nvSpPr>
          <p:spPr>
            <a:xfrm>
              <a:off x="9409915" y="5222632"/>
              <a:ext cx="739639" cy="27618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defTabSz="232257" rtl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defRPr kumimoji="0" sz="1800" b="0" i="0" u="none" strike="noStrike" kern="1200" cap="none" spc="0" normalizeH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marR="0" lvl="0" indent="0" algn="l" defTabSz="23225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  <a:sym typeface="Arial"/>
                </a:rPr>
                <a:t>[로그인]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C78DEC8-CC68-B33E-BB17-AC441A044133}"/>
                </a:ext>
              </a:extLst>
            </p:cNvPr>
            <p:cNvSpPr txBox="1"/>
            <p:nvPr/>
          </p:nvSpPr>
          <p:spPr>
            <a:xfrm>
              <a:off x="5621244" y="5222632"/>
              <a:ext cx="1125337" cy="27618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defTabSz="232257" rtl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defRPr kumimoji="0" sz="1800" b="0" i="0" u="none" strike="noStrike" kern="1200" cap="none" spc="0" normalizeH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marR="0" lvl="0" indent="0" algn="l" defTabSz="23225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  <a:sym typeface="Arial"/>
                </a:rPr>
                <a:t>[회원 가입(2)]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F6653E9-CECA-D722-4D91-2AB9B80A2903}"/>
                </a:ext>
              </a:extLst>
            </p:cNvPr>
            <p:cNvSpPr txBox="1"/>
            <p:nvPr/>
          </p:nvSpPr>
          <p:spPr>
            <a:xfrm>
              <a:off x="4460568" y="5667051"/>
              <a:ext cx="3402330" cy="33970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defTabSz="232257" rtl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defRPr kumimoji="0" sz="1800" b="0" i="0" u="none" strike="noStrike" kern="1200" cap="none" spc="0" normalizeH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marR="0" lvl="0" indent="0" algn="ctr" defTabSz="23225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  <a:sym typeface="Arial"/>
                </a:rPr>
                <a:t>&lt;회원가입 및 관심장르 선택 화면&gt;</a:t>
              </a:r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6630B296-465A-3066-8E6C-12EA4B5A0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752656" y="2295430"/>
              <a:ext cx="1375205" cy="495732"/>
            </a:xfrm>
            <a:prstGeom prst="rect">
              <a:avLst/>
            </a:prstGeom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0E577710-D3E5-A6FD-19E5-CFC81DC158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4752656" y="1725965"/>
              <a:ext cx="1375205" cy="495732"/>
            </a:xfrm>
            <a:prstGeom prst="rect">
              <a:avLst/>
            </a:prstGeom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  <p:cxnSp>
          <p:nvCxnSpPr>
            <p:cNvPr id="64" name="연결선: 구부러짐 63">
              <a:extLst>
                <a:ext uri="{FF2B5EF4-FFF2-40B4-BE49-F238E27FC236}">
                  <a16:creationId xmlns:a16="http://schemas.microsoft.com/office/drawing/2014/main" id="{EBD18996-75E3-7B2B-4A29-86257F931D21}"/>
                </a:ext>
              </a:extLst>
            </p:cNvPr>
            <p:cNvCxnSpPr/>
            <p:nvPr/>
          </p:nvCxnSpPr>
          <p:spPr>
            <a:xfrm flipV="1">
              <a:off x="4974283" y="2791601"/>
              <a:ext cx="1000125" cy="249238"/>
            </a:xfrm>
            <a:prstGeom prst="curvedConnector2">
              <a:avLst/>
            </a:prstGeom>
            <a:noFill/>
            <a:ln w="50800" cap="flat" cmpd="sng" algn="ctr">
              <a:solidFill>
                <a:srgbClr val="F6D254"/>
              </a:solidFill>
              <a:prstDash val="solid"/>
              <a:tailEnd type="triangle"/>
            </a:ln>
            <a:effectLst/>
          </p:spPr>
        </p:cxn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80EF1990-A77A-0A5D-2D59-D4428D7B2706}"/>
                </a:ext>
              </a:extLst>
            </p:cNvPr>
            <p:cNvSpPr/>
            <p:nvPr/>
          </p:nvSpPr>
          <p:spPr>
            <a:xfrm>
              <a:off x="3705871" y="3209114"/>
              <a:ext cx="161925" cy="161925"/>
            </a:xfrm>
            <a:prstGeom prst="ellipse">
              <a:avLst/>
            </a:prstGeom>
            <a:noFill/>
            <a:ln w="57150">
              <a:noFill/>
            </a:ln>
            <a:effectLst/>
          </p:spPr>
          <p:txBody>
            <a:bodyPr anchor="ctr"/>
            <a:lstStyle>
              <a:lvl1pPr marL="0" indent="0" algn="l" defTabSz="232257" rtl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defRPr kumimoji="0" sz="1800" b="0" i="0" u="none" strike="noStrike" kern="1200" cap="none" spc="0" normalizeH="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cxnSp>
          <p:nvCxnSpPr>
            <p:cNvPr id="66" name="연결선: 구부러짐 65">
              <a:extLst>
                <a:ext uri="{FF2B5EF4-FFF2-40B4-BE49-F238E27FC236}">
                  <a16:creationId xmlns:a16="http://schemas.microsoft.com/office/drawing/2014/main" id="{444AD9E7-704F-EA6A-0678-07D75BA40C81}"/>
                </a:ext>
              </a:extLst>
            </p:cNvPr>
            <p:cNvCxnSpPr/>
            <p:nvPr/>
          </p:nvCxnSpPr>
          <p:spPr>
            <a:xfrm rot="10800000" flipV="1">
              <a:off x="3782071" y="2088339"/>
              <a:ext cx="2038350" cy="879475"/>
            </a:xfrm>
            <a:prstGeom prst="curvedConnector2">
              <a:avLst/>
            </a:prstGeom>
            <a:noFill/>
            <a:ln w="50800" cap="flat" cmpd="sng" algn="ctr">
              <a:solidFill>
                <a:srgbClr val="F6D254"/>
              </a:solidFill>
              <a:prstDash val="solid"/>
              <a:tailEnd type="triangle"/>
            </a:ln>
            <a:effectLst/>
          </p:spPr>
        </p:cxnSp>
        <p:sp>
          <p:nvSpPr>
            <p:cNvPr id="67" name="줄무늬가 있는 오른쪽 화살표[S] 64">
              <a:extLst>
                <a:ext uri="{FF2B5EF4-FFF2-40B4-BE49-F238E27FC236}">
                  <a16:creationId xmlns:a16="http://schemas.microsoft.com/office/drawing/2014/main" id="{A3E54560-BF34-27AC-0385-DA34BDAD6359}"/>
                </a:ext>
              </a:extLst>
            </p:cNvPr>
            <p:cNvSpPr/>
            <p:nvPr/>
          </p:nvSpPr>
          <p:spPr>
            <a:xfrm rot="16200000">
              <a:off x="5569595" y="3439302"/>
              <a:ext cx="1203325" cy="596900"/>
            </a:xfrm>
            <a:prstGeom prst="stripedRightArrow">
              <a:avLst>
                <a:gd name="adj1" fmla="val 50000"/>
                <a:gd name="adj2" fmla="val 50000"/>
              </a:avLst>
            </a:prstGeom>
            <a:solidFill>
              <a:srgbClr val="F6D254">
                <a:alpha val="40000"/>
              </a:srgbClr>
            </a:solidFill>
            <a:ln>
              <a:noFill/>
            </a:ln>
            <a:effectLst/>
          </p:spPr>
          <p:txBody>
            <a:bodyPr anchor="ctr"/>
            <a:lstStyle>
              <a:lvl1pPr marL="0" indent="0" algn="l" defTabSz="232257" rtl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defRPr kumimoji="0" sz="1800" b="0" i="0" u="none" strike="noStrike" kern="1200" cap="none" spc="0" normalizeH="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68" name="모서리가 둥근 직사각형 66">
              <a:extLst>
                <a:ext uri="{FF2B5EF4-FFF2-40B4-BE49-F238E27FC236}">
                  <a16:creationId xmlns:a16="http://schemas.microsoft.com/office/drawing/2014/main" id="{B3534711-EE7D-A917-E850-BD2DE93B677B}"/>
                </a:ext>
              </a:extLst>
            </p:cNvPr>
            <p:cNvSpPr/>
            <p:nvPr/>
          </p:nvSpPr>
          <p:spPr>
            <a:xfrm>
              <a:off x="5809308" y="1967689"/>
              <a:ext cx="307975" cy="249237"/>
            </a:xfrm>
            <a:prstGeom prst="roundRect">
              <a:avLst>
                <a:gd name="adj" fmla="val 16667"/>
              </a:avLst>
            </a:prstGeom>
            <a:noFill/>
            <a:ln w="50800">
              <a:solidFill>
                <a:srgbClr val="F6D254"/>
              </a:solidFill>
            </a:ln>
            <a:effectLst/>
          </p:spPr>
          <p:txBody>
            <a:bodyPr anchor="ctr"/>
            <a:lstStyle>
              <a:lvl1pPr marL="0" indent="0" algn="l" defTabSz="232257" rtl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defRPr kumimoji="0" sz="1800" b="0" i="0" u="none" strike="noStrike" kern="1200" cap="none" spc="0" normalizeH="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69" name="모서리가 둥근 직사각형 87">
              <a:extLst>
                <a:ext uri="{FF2B5EF4-FFF2-40B4-BE49-F238E27FC236}">
                  <a16:creationId xmlns:a16="http://schemas.microsoft.com/office/drawing/2014/main" id="{C9460FED-90C4-547C-FD7A-BB403E611522}"/>
                </a:ext>
              </a:extLst>
            </p:cNvPr>
            <p:cNvSpPr/>
            <p:nvPr/>
          </p:nvSpPr>
          <p:spPr>
            <a:xfrm>
              <a:off x="4596458" y="2947176"/>
              <a:ext cx="377825" cy="188913"/>
            </a:xfrm>
            <a:prstGeom prst="roundRect">
              <a:avLst>
                <a:gd name="adj" fmla="val 16667"/>
              </a:avLst>
            </a:prstGeom>
            <a:noFill/>
            <a:ln w="50800">
              <a:solidFill>
                <a:srgbClr val="F6D254"/>
              </a:solidFill>
            </a:ln>
            <a:effectLst/>
          </p:spPr>
          <p:txBody>
            <a:bodyPr anchor="ctr"/>
            <a:lstStyle>
              <a:lvl1pPr marL="0" indent="0" algn="l" defTabSz="232257" rtl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defRPr kumimoji="0" sz="1800" b="0" i="0" u="none" strike="noStrike" kern="1200" cap="none" spc="0" normalizeH="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70" name="모서리가 둥근 직사각형 90">
              <a:extLst>
                <a:ext uri="{FF2B5EF4-FFF2-40B4-BE49-F238E27FC236}">
                  <a16:creationId xmlns:a16="http://schemas.microsoft.com/office/drawing/2014/main" id="{5C7C2093-C9B0-BF9B-1E91-D97EBB11DBF0}"/>
                </a:ext>
              </a:extLst>
            </p:cNvPr>
            <p:cNvSpPr/>
            <p:nvPr/>
          </p:nvSpPr>
          <p:spPr>
            <a:xfrm>
              <a:off x="5820421" y="2543951"/>
              <a:ext cx="307975" cy="247650"/>
            </a:xfrm>
            <a:prstGeom prst="roundRect">
              <a:avLst>
                <a:gd name="adj" fmla="val 16667"/>
              </a:avLst>
            </a:prstGeom>
            <a:noFill/>
            <a:ln w="50800">
              <a:solidFill>
                <a:srgbClr val="F6D254"/>
              </a:solidFill>
            </a:ln>
            <a:effectLst/>
          </p:spPr>
          <p:txBody>
            <a:bodyPr anchor="ctr"/>
            <a:lstStyle>
              <a:lvl1pPr marL="0" indent="0" algn="l" defTabSz="232257" rtl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defRPr kumimoji="0" sz="1800" b="0" i="0" u="none" strike="noStrike" kern="1200" cap="none" spc="0" normalizeH="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71" name="모서리가 둥근 직사각형 92">
              <a:extLst>
                <a:ext uri="{FF2B5EF4-FFF2-40B4-BE49-F238E27FC236}">
                  <a16:creationId xmlns:a16="http://schemas.microsoft.com/office/drawing/2014/main" id="{96BD7275-922D-D643-F776-3EE2588F8DB4}"/>
                </a:ext>
              </a:extLst>
            </p:cNvPr>
            <p:cNvSpPr/>
            <p:nvPr/>
          </p:nvSpPr>
          <p:spPr>
            <a:xfrm>
              <a:off x="2139008" y="3972701"/>
              <a:ext cx="863600" cy="187325"/>
            </a:xfrm>
            <a:prstGeom prst="roundRect">
              <a:avLst>
                <a:gd name="adj" fmla="val 16667"/>
              </a:avLst>
            </a:prstGeom>
            <a:noFill/>
            <a:ln w="50800">
              <a:solidFill>
                <a:srgbClr val="F6D254"/>
              </a:solidFill>
            </a:ln>
            <a:effectLst/>
          </p:spPr>
          <p:txBody>
            <a:bodyPr anchor="ctr"/>
            <a:lstStyle>
              <a:lvl1pPr marL="0" indent="0" algn="l" defTabSz="232257" rtl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defRPr kumimoji="0" sz="1800" b="0" i="0" u="none" strike="noStrike" kern="1200" cap="none" spc="0" normalizeH="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cxnSp>
          <p:nvCxnSpPr>
            <p:cNvPr id="72" name="연결선: 구부러짐 71">
              <a:extLst>
                <a:ext uri="{FF2B5EF4-FFF2-40B4-BE49-F238E27FC236}">
                  <a16:creationId xmlns:a16="http://schemas.microsoft.com/office/drawing/2014/main" id="{4AEDEA60-40EA-4AC1-FC9C-CC5FBD8409D1}"/>
                </a:ext>
              </a:extLst>
            </p:cNvPr>
            <p:cNvCxnSpPr/>
            <p:nvPr/>
          </p:nvCxnSpPr>
          <p:spPr>
            <a:xfrm flipV="1">
              <a:off x="3002608" y="3336114"/>
              <a:ext cx="519113" cy="730250"/>
            </a:xfrm>
            <a:prstGeom prst="curvedConnector3">
              <a:avLst>
                <a:gd name="adj1" fmla="val 50000"/>
              </a:avLst>
            </a:prstGeom>
            <a:noFill/>
            <a:ln w="50800" cap="flat" cmpd="sng" algn="ctr">
              <a:solidFill>
                <a:srgbClr val="F6D254"/>
              </a:solidFill>
              <a:prstDash val="solid"/>
              <a:tailEnd type="triangle"/>
            </a:ln>
            <a:effectLst/>
          </p:spPr>
        </p:cxnSp>
        <p:sp>
          <p:nvSpPr>
            <p:cNvPr id="73" name="모서리가 둥근 직사각형 98">
              <a:extLst>
                <a:ext uri="{FF2B5EF4-FFF2-40B4-BE49-F238E27FC236}">
                  <a16:creationId xmlns:a16="http://schemas.microsoft.com/office/drawing/2014/main" id="{32B0397E-6316-CFCA-F6BB-73634EDBA5F3}"/>
                </a:ext>
              </a:extLst>
            </p:cNvPr>
            <p:cNvSpPr/>
            <p:nvPr/>
          </p:nvSpPr>
          <p:spPr>
            <a:xfrm>
              <a:off x="5450533" y="4720414"/>
              <a:ext cx="1458913" cy="219075"/>
            </a:xfrm>
            <a:prstGeom prst="roundRect">
              <a:avLst>
                <a:gd name="adj" fmla="val 16667"/>
              </a:avLst>
            </a:prstGeom>
            <a:noFill/>
            <a:ln w="50800">
              <a:solidFill>
                <a:srgbClr val="F6D254"/>
              </a:solidFill>
            </a:ln>
            <a:effectLst/>
          </p:spPr>
          <p:txBody>
            <a:bodyPr anchor="ctr"/>
            <a:lstStyle>
              <a:lvl1pPr marL="0" indent="0" algn="l" defTabSz="232257" rtl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defRPr kumimoji="0" sz="1800" b="0" i="0" u="none" strike="noStrike" kern="1200" cap="none" spc="0" normalizeH="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cxnSp>
          <p:nvCxnSpPr>
            <p:cNvPr id="74" name="연결선: 구부러짐 73">
              <a:extLst>
                <a:ext uri="{FF2B5EF4-FFF2-40B4-BE49-F238E27FC236}">
                  <a16:creationId xmlns:a16="http://schemas.microsoft.com/office/drawing/2014/main" id="{A6E3BCDF-C567-60BC-F1AB-4AEF037DDFAE}"/>
                </a:ext>
              </a:extLst>
            </p:cNvPr>
            <p:cNvCxnSpPr/>
            <p:nvPr/>
          </p:nvCxnSpPr>
          <p:spPr>
            <a:xfrm flipV="1">
              <a:off x="6909446" y="3328176"/>
              <a:ext cx="204787" cy="1501775"/>
            </a:xfrm>
            <a:prstGeom prst="curvedConnector3">
              <a:avLst>
                <a:gd name="adj1" fmla="val 50000"/>
              </a:avLst>
            </a:prstGeom>
            <a:noFill/>
            <a:ln w="50800" cap="flat" cmpd="sng" algn="ctr">
              <a:solidFill>
                <a:srgbClr val="F6D254"/>
              </a:solidFill>
              <a:prstDash val="solid"/>
              <a:tailEnd type="triangle"/>
            </a:ln>
            <a:effectLst/>
          </p:spPr>
        </p:cxnSp>
        <p:sp>
          <p:nvSpPr>
            <p:cNvPr id="75" name="모서리가 둥근 직사각형 101">
              <a:extLst>
                <a:ext uri="{FF2B5EF4-FFF2-40B4-BE49-F238E27FC236}">
                  <a16:creationId xmlns:a16="http://schemas.microsoft.com/office/drawing/2014/main" id="{3E0C5E75-E065-9913-2A63-AF0D47C625BA}"/>
                </a:ext>
              </a:extLst>
            </p:cNvPr>
            <p:cNvSpPr/>
            <p:nvPr/>
          </p:nvSpPr>
          <p:spPr>
            <a:xfrm>
              <a:off x="7763521" y="3423426"/>
              <a:ext cx="393700" cy="247650"/>
            </a:xfrm>
            <a:prstGeom prst="roundRect">
              <a:avLst>
                <a:gd name="adj" fmla="val 16667"/>
              </a:avLst>
            </a:prstGeom>
            <a:noFill/>
            <a:ln w="50800">
              <a:solidFill>
                <a:srgbClr val="F6D254"/>
              </a:solidFill>
            </a:ln>
            <a:effectLst/>
          </p:spPr>
          <p:txBody>
            <a:bodyPr anchor="ctr"/>
            <a:lstStyle>
              <a:lvl1pPr marL="0" indent="0" algn="l" defTabSz="232257" rtl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defRPr kumimoji="0" sz="1800" b="0" i="0" u="none" strike="noStrike" kern="1200" cap="none" spc="0" normalizeH="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76" name="모서리가 둥근 직사각형 102">
              <a:extLst>
                <a:ext uri="{FF2B5EF4-FFF2-40B4-BE49-F238E27FC236}">
                  <a16:creationId xmlns:a16="http://schemas.microsoft.com/office/drawing/2014/main" id="{8D8B4963-2023-1089-709A-7EE34059DC3F}"/>
                </a:ext>
              </a:extLst>
            </p:cNvPr>
            <p:cNvSpPr/>
            <p:nvPr/>
          </p:nvSpPr>
          <p:spPr>
            <a:xfrm>
              <a:off x="7763521" y="4066364"/>
              <a:ext cx="393700" cy="247650"/>
            </a:xfrm>
            <a:prstGeom prst="roundRect">
              <a:avLst>
                <a:gd name="adj" fmla="val 16667"/>
              </a:avLst>
            </a:prstGeom>
            <a:noFill/>
            <a:ln w="50800">
              <a:solidFill>
                <a:srgbClr val="F6D254"/>
              </a:solidFill>
            </a:ln>
            <a:effectLst/>
          </p:spPr>
          <p:txBody>
            <a:bodyPr anchor="ctr"/>
            <a:lstStyle>
              <a:lvl1pPr marL="0" indent="0" algn="l" defTabSz="232257" rtl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defRPr kumimoji="0" sz="1800" b="0" i="0" u="none" strike="noStrike" kern="1200" cap="none" spc="0" normalizeH="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cxnSp>
          <p:nvCxnSpPr>
            <p:cNvPr id="77" name="연결선: 구부러짐 76">
              <a:extLst>
                <a:ext uri="{FF2B5EF4-FFF2-40B4-BE49-F238E27FC236}">
                  <a16:creationId xmlns:a16="http://schemas.microsoft.com/office/drawing/2014/main" id="{FAF2AE84-0707-001B-5831-0DE7CD641C5D}"/>
                </a:ext>
              </a:extLst>
            </p:cNvPr>
            <p:cNvCxnSpPr/>
            <p:nvPr/>
          </p:nvCxnSpPr>
          <p:spPr>
            <a:xfrm rot="5400000">
              <a:off x="7762727" y="3868720"/>
              <a:ext cx="395288" cy="0"/>
            </a:xfrm>
            <a:prstGeom prst="curvedConnector3">
              <a:avLst>
                <a:gd name="adj1" fmla="val 50000"/>
              </a:avLst>
            </a:prstGeom>
            <a:noFill/>
            <a:ln w="50800" cap="flat" cmpd="sng" algn="ctr">
              <a:solidFill>
                <a:srgbClr val="F6D254"/>
              </a:solidFill>
              <a:prstDash val="solid"/>
              <a:tailEnd type="triangle"/>
            </a:ln>
            <a:effectLst/>
          </p:spPr>
        </p:cxnSp>
        <p:sp>
          <p:nvSpPr>
            <p:cNvPr id="78" name="L 도형 77">
              <a:extLst>
                <a:ext uri="{FF2B5EF4-FFF2-40B4-BE49-F238E27FC236}">
                  <a16:creationId xmlns:a16="http://schemas.microsoft.com/office/drawing/2014/main" id="{459D1C9F-D2BA-108B-B86C-769E31FF8F92}"/>
                </a:ext>
              </a:extLst>
            </p:cNvPr>
            <p:cNvSpPr/>
            <p:nvPr/>
          </p:nvSpPr>
          <p:spPr>
            <a:xfrm rot="13582876" flipV="1">
              <a:off x="6545114" y="2354246"/>
              <a:ext cx="149225" cy="271462"/>
            </a:xfrm>
            <a:prstGeom prst="corner">
              <a:avLst>
                <a:gd name="adj1" fmla="val 42402"/>
                <a:gd name="adj2" fmla="val 41911"/>
              </a:avLst>
            </a:prstGeom>
            <a:solidFill>
              <a:srgbClr val="91A8D1"/>
            </a:solidFill>
            <a:ln>
              <a:noFill/>
            </a:ln>
            <a:effectLst/>
          </p:spPr>
          <p:txBody>
            <a:bodyPr anchor="ctr"/>
            <a:lstStyle>
              <a:lvl1pPr marL="0" indent="0" algn="l" defTabSz="232257" rtl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defRPr kumimoji="0" sz="1800" b="0" i="0" u="none" strike="noStrike" kern="1200" cap="none" spc="0" normalizeH="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79" name="L 도형 78">
              <a:extLst>
                <a:ext uri="{FF2B5EF4-FFF2-40B4-BE49-F238E27FC236}">
                  <a16:creationId xmlns:a16="http://schemas.microsoft.com/office/drawing/2014/main" id="{27124411-C15D-892F-5E03-3C097EF0F930}"/>
                </a:ext>
              </a:extLst>
            </p:cNvPr>
            <p:cNvSpPr/>
            <p:nvPr/>
          </p:nvSpPr>
          <p:spPr>
            <a:xfrm rot="13582876" flipV="1">
              <a:off x="6685608" y="3369451"/>
              <a:ext cx="149225" cy="269875"/>
            </a:xfrm>
            <a:prstGeom prst="corner">
              <a:avLst>
                <a:gd name="adj1" fmla="val 42402"/>
                <a:gd name="adj2" fmla="val 41911"/>
              </a:avLst>
            </a:prstGeom>
            <a:solidFill>
              <a:srgbClr val="91A8D1"/>
            </a:solidFill>
            <a:ln>
              <a:noFill/>
            </a:ln>
            <a:effectLst/>
          </p:spPr>
          <p:txBody>
            <a:bodyPr anchor="ctr"/>
            <a:lstStyle>
              <a:lvl1pPr marL="0" indent="0" algn="l" defTabSz="232257" rtl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defRPr kumimoji="0" sz="1800" b="0" i="0" u="none" strike="noStrike" kern="1200" cap="none" spc="0" normalizeH="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sp>
          <p:nvSpPr>
            <p:cNvPr id="80" name="모서리가 둥근 직사각형 137">
              <a:extLst>
                <a:ext uri="{FF2B5EF4-FFF2-40B4-BE49-F238E27FC236}">
                  <a16:creationId xmlns:a16="http://schemas.microsoft.com/office/drawing/2014/main" id="{F59AF68E-7487-ECFA-051C-B39781609B27}"/>
                </a:ext>
              </a:extLst>
            </p:cNvPr>
            <p:cNvSpPr/>
            <p:nvPr/>
          </p:nvSpPr>
          <p:spPr>
            <a:xfrm>
              <a:off x="9319271" y="3148789"/>
              <a:ext cx="881062" cy="247650"/>
            </a:xfrm>
            <a:prstGeom prst="roundRect">
              <a:avLst>
                <a:gd name="adj" fmla="val 16667"/>
              </a:avLst>
            </a:prstGeom>
            <a:noFill/>
            <a:ln w="50800">
              <a:noFill/>
            </a:ln>
            <a:effectLst/>
          </p:spPr>
          <p:txBody>
            <a:bodyPr anchor="ctr"/>
            <a:lstStyle>
              <a:lvl1pPr marL="0" indent="0" algn="l" defTabSz="232257" rtl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defRPr kumimoji="0" sz="1800" b="0" i="0" u="none" strike="noStrike" kern="1200" cap="none" spc="0" normalizeH="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cxnSp>
          <p:nvCxnSpPr>
            <p:cNvPr id="81" name="연결선: 구부러짐 80">
              <a:extLst>
                <a:ext uri="{FF2B5EF4-FFF2-40B4-BE49-F238E27FC236}">
                  <a16:creationId xmlns:a16="http://schemas.microsoft.com/office/drawing/2014/main" id="{B6E07884-86FF-C619-F565-298E767BE46A}"/>
                </a:ext>
              </a:extLst>
            </p:cNvPr>
            <p:cNvCxnSpPr/>
            <p:nvPr/>
          </p:nvCxnSpPr>
          <p:spPr>
            <a:xfrm flipV="1">
              <a:off x="8157221" y="3329764"/>
              <a:ext cx="752475" cy="860425"/>
            </a:xfrm>
            <a:prstGeom prst="curvedConnector3">
              <a:avLst>
                <a:gd name="adj1" fmla="val 71626"/>
              </a:avLst>
            </a:prstGeom>
            <a:noFill/>
            <a:ln w="50800" cap="flat" cmpd="sng" algn="ctr">
              <a:solidFill>
                <a:srgbClr val="F6D254"/>
              </a:solidFill>
              <a:prstDash val="solid"/>
              <a:tailEnd type="triangle"/>
            </a:ln>
            <a:effectLst/>
          </p:spPr>
        </p:cxnSp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F5A933AB-3FED-F338-0B39-533323A77134}"/>
                </a:ext>
              </a:extLst>
            </p:cNvPr>
            <p:cNvPicPr/>
            <p:nvPr/>
          </p:nvPicPr>
          <p:blipFill rotWithShape="1">
            <a:blip r:embed="rId8">
              <a:lum/>
            </a:blip>
            <a:stretch>
              <a:fillRect/>
            </a:stretch>
          </p:blipFill>
          <p:spPr>
            <a:xfrm>
              <a:off x="2315061" y="4671880"/>
              <a:ext cx="477797" cy="16348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60C3D6CA-FDA9-7BC8-B9EE-A514D77B1B21}"/>
                </a:ext>
              </a:extLst>
            </p:cNvPr>
            <p:cNvPicPr/>
            <p:nvPr/>
          </p:nvPicPr>
          <p:blipFill rotWithShape="1">
            <a:blip r:embed="rId9">
              <a:lum/>
            </a:blip>
            <a:stretch>
              <a:fillRect/>
            </a:stretch>
          </p:blipFill>
          <p:spPr>
            <a:xfrm>
              <a:off x="9571786" y="4665573"/>
              <a:ext cx="500013" cy="18726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grpSp>
          <p:nvGrpSpPr>
            <p:cNvPr id="84" name="Group 2">
              <a:extLst>
                <a:ext uri="{FF2B5EF4-FFF2-40B4-BE49-F238E27FC236}">
                  <a16:creationId xmlns:a16="http://schemas.microsoft.com/office/drawing/2014/main" id="{749B43A5-5CE4-DBBD-BBBC-84FE3A1AFBB1}"/>
                </a:ext>
              </a:extLst>
            </p:cNvPr>
            <p:cNvGrpSpPr/>
            <p:nvPr/>
          </p:nvGrpSpPr>
          <p:grpSpPr>
            <a:xfrm>
              <a:off x="8908339" y="1453051"/>
              <a:ext cx="1699922" cy="3769580"/>
              <a:chOff x="7309081" y="1674525"/>
              <a:chExt cx="1699922" cy="3769580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E514EA17-8DC9-EA55-1083-F3F1018B7C89}"/>
                  </a:ext>
                </a:extLst>
              </p:cNvPr>
              <p:cNvPicPr/>
              <p:nvPr/>
            </p:nvPicPr>
            <p:blipFill rotWithShape="1">
              <a:blip r:embed="rId3">
                <a:lum/>
              </a:blip>
              <a:stretch>
                <a:fillRect/>
              </a:stretch>
            </p:blipFill>
            <p:spPr>
              <a:xfrm>
                <a:off x="7309081" y="1674525"/>
                <a:ext cx="1699922" cy="376958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</p:pic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A600B87C-0569-B910-7682-DA8D181D7FF5}"/>
                  </a:ext>
                </a:extLst>
              </p:cNvPr>
              <p:cNvSpPr/>
              <p:nvPr/>
            </p:nvSpPr>
            <p:spPr>
              <a:xfrm>
                <a:off x="7556688" y="4615606"/>
                <a:ext cx="1215817" cy="43331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j-cs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5924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j-cs"/>
                <a:sym typeface="Arial"/>
              </a:rPr>
              <a:t>Part 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j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7983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기술 소개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: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안드로이드와 서버 연동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77F13AE-9A36-E021-348A-54FFE0A373DA}"/>
              </a:ext>
            </a:extLst>
          </p:cNvPr>
          <p:cNvGrpSpPr/>
          <p:nvPr/>
        </p:nvGrpSpPr>
        <p:grpSpPr>
          <a:xfrm>
            <a:off x="3423932" y="1433008"/>
            <a:ext cx="5344137" cy="4591023"/>
            <a:chOff x="3423931" y="1290506"/>
            <a:chExt cx="5344137" cy="459102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574C4BA-0BFE-7457-6B48-0AA94556E287}"/>
                </a:ext>
              </a:extLst>
            </p:cNvPr>
            <p:cNvGrpSpPr/>
            <p:nvPr/>
          </p:nvGrpSpPr>
          <p:grpSpPr>
            <a:xfrm>
              <a:off x="3423931" y="1292069"/>
              <a:ext cx="1709467" cy="3779181"/>
              <a:chOff x="1979233" y="1647510"/>
              <a:chExt cx="1709467" cy="3779181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816A83C6-0739-7E02-6240-52C938D9EBF2}"/>
                  </a:ext>
                </a:extLst>
              </p:cNvPr>
              <p:cNvPicPr/>
              <p:nvPr/>
            </p:nvPicPr>
            <p:blipFill rotWithShape="1">
              <a:blip r:embed="rId2">
                <a:lum/>
              </a:blip>
              <a:stretch>
                <a:fillRect/>
              </a:stretch>
            </p:blipFill>
            <p:spPr>
              <a:xfrm>
                <a:off x="1979233" y="1647510"/>
                <a:ext cx="1709467" cy="377918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</p:pic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33B28581-F1C2-759C-D0F4-0A8FCC364D47}"/>
                  </a:ext>
                </a:extLst>
              </p:cNvPr>
              <p:cNvSpPr/>
              <p:nvPr/>
            </p:nvSpPr>
            <p:spPr>
              <a:xfrm>
                <a:off x="2209369" y="4483877"/>
                <a:ext cx="1244395" cy="58881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나눔스퀘어"/>
                  <a:cs typeface="+mn-cs"/>
                  <a:sym typeface="Arial"/>
                </a:endParaRPr>
              </a:p>
            </p:txBody>
          </p:sp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8732818-C5AF-6E57-07C0-0F2236677EB3}"/>
                </a:ext>
              </a:extLst>
            </p:cNvPr>
            <p:cNvPicPr/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5260328" y="1293687"/>
              <a:ext cx="1671344" cy="376958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7CAD32C-F3E5-1B04-84C7-EAD47FD1A267}"/>
                </a:ext>
              </a:extLst>
            </p:cNvPr>
            <p:cNvPicPr/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7058657" y="1290506"/>
              <a:ext cx="1709411" cy="37807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81149CA-EA04-6B49-DDC8-665CFF500661}"/>
                </a:ext>
              </a:extLst>
            </p:cNvPr>
            <p:cNvSpPr txBox="1"/>
            <p:nvPr/>
          </p:nvSpPr>
          <p:spPr>
            <a:xfrm>
              <a:off x="4134558" y="5542629"/>
              <a:ext cx="3745230" cy="3389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defTabSz="232257" rtl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defRPr kumimoji="0" sz="1800" b="0" i="0" u="none" strike="noStrike" kern="1200" cap="none" spc="0" normalizeH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marR="0" lvl="0" indent="0" algn="ctr" defTabSz="23225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  <a:sym typeface="Arial"/>
                </a:rPr>
                <a:t>&lt;아이디 저장 로그인 및 탭 전환 화면&gt;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13C00D-3750-66C6-FFD1-B7EC3564C0BE}"/>
                </a:ext>
              </a:extLst>
            </p:cNvPr>
            <p:cNvSpPr txBox="1"/>
            <p:nvPr/>
          </p:nvSpPr>
          <p:spPr>
            <a:xfrm>
              <a:off x="3789034" y="5090284"/>
              <a:ext cx="1090379" cy="26736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defTabSz="232257" rtl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defRPr kumimoji="0" sz="1800" b="0" i="0" u="none" strike="noStrike" kern="1200" cap="none" spc="0" normalizeH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marR="0" lvl="0" indent="0" algn="l" defTabSz="23225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  <a:sym typeface="Arial"/>
                </a:rPr>
                <a:t>[자동 로그인]</a:t>
              </a: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7A7C6B6-5370-D86D-2673-4B8B2410EE91}"/>
                </a:ext>
              </a:extLst>
            </p:cNvPr>
            <p:cNvSpPr/>
            <p:nvPr/>
          </p:nvSpPr>
          <p:spPr>
            <a:xfrm>
              <a:off x="3551311" y="3030697"/>
              <a:ext cx="161925" cy="161925"/>
            </a:xfrm>
            <a:prstGeom prst="ellipse">
              <a:avLst/>
            </a:prstGeom>
            <a:noFill/>
            <a:ln w="5715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>
              <a:lvl1pPr marL="0" indent="0" algn="l" defTabSz="232257" rtl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defRPr kumimoji="0" sz="1800" b="0" i="0" u="none" strike="noStrike" kern="1200" cap="none" spc="0" normalizeH="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"/>
                <a:cs typeface="+mn-cs"/>
                <a:sym typeface="Arial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A2E654-349C-1FFE-D920-1D29D20CD5C7}"/>
                </a:ext>
              </a:extLst>
            </p:cNvPr>
            <p:cNvSpPr txBox="1"/>
            <p:nvPr/>
          </p:nvSpPr>
          <p:spPr>
            <a:xfrm>
              <a:off x="5720655" y="5085539"/>
              <a:ext cx="793613" cy="2761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defTabSz="232257" rtl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defRPr kumimoji="0" sz="1800" b="0" i="0" u="none" strike="noStrike" kern="1200" cap="none" spc="0" normalizeH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marR="0" lvl="0" indent="0" algn="l" defTabSz="23225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  <a:sym typeface="Arial"/>
                </a:rPr>
                <a:t>[추천 탭]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12B6AD-BCC5-EF06-4FFF-5821F7F7505C}"/>
                </a:ext>
              </a:extLst>
            </p:cNvPr>
            <p:cNvSpPr txBox="1"/>
            <p:nvPr/>
          </p:nvSpPr>
          <p:spPr>
            <a:xfrm>
              <a:off x="7495150" y="5085539"/>
              <a:ext cx="937088" cy="2761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defTabSz="232257" rtl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defRPr kumimoji="0" sz="1800" b="0" i="0" u="none" strike="noStrike" kern="1200" cap="none" spc="0" normalizeH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marR="0" lvl="0" indent="0" algn="l" defTabSz="23225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  <a:sym typeface="Arial"/>
                </a:rPr>
                <a:t>[실시간 탭]</a:t>
              </a:r>
            </a:p>
          </p:txBody>
        </p:sp>
        <p:sp>
          <p:nvSpPr>
            <p:cNvPr id="13" name="모서리가 둥근 직사각형 50">
              <a:extLst>
                <a:ext uri="{FF2B5EF4-FFF2-40B4-BE49-F238E27FC236}">
                  <a16:creationId xmlns:a16="http://schemas.microsoft.com/office/drawing/2014/main" id="{E7C89BA1-AB3E-80F1-67F5-0C0E095972FC}"/>
                </a:ext>
              </a:extLst>
            </p:cNvPr>
            <p:cNvSpPr/>
            <p:nvPr/>
          </p:nvSpPr>
          <p:spPr>
            <a:xfrm>
              <a:off x="3789436" y="2786222"/>
              <a:ext cx="909637" cy="222250"/>
            </a:xfrm>
            <a:prstGeom prst="roundRect">
              <a:avLst>
                <a:gd name="adj" fmla="val 16667"/>
              </a:avLst>
            </a:prstGeom>
            <a:noFill/>
            <a:ln w="50800">
              <a:solidFill>
                <a:srgbClr val="F6D25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>
              <a:lvl1pPr marL="0" indent="0" algn="l" defTabSz="232257" rtl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defRPr kumimoji="0" sz="1800" b="0" i="0" u="none" strike="noStrike" kern="1200" cap="none" spc="0" normalizeH="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"/>
                <a:cs typeface="+mn-cs"/>
                <a:sym typeface="Arial"/>
              </a:endParaRPr>
            </a:p>
          </p:txBody>
        </p:sp>
        <p:sp>
          <p:nvSpPr>
            <p:cNvPr id="14" name="모서리가 둥근 직사각형 51">
              <a:extLst>
                <a:ext uri="{FF2B5EF4-FFF2-40B4-BE49-F238E27FC236}">
                  <a16:creationId xmlns:a16="http://schemas.microsoft.com/office/drawing/2014/main" id="{B7F1478C-96E9-E589-447E-3DB4FCE7EF47}"/>
                </a:ext>
              </a:extLst>
            </p:cNvPr>
            <p:cNvSpPr/>
            <p:nvPr/>
          </p:nvSpPr>
          <p:spPr>
            <a:xfrm>
              <a:off x="4000573" y="3267234"/>
              <a:ext cx="522288" cy="198438"/>
            </a:xfrm>
            <a:prstGeom prst="roundRect">
              <a:avLst>
                <a:gd name="adj" fmla="val 16667"/>
              </a:avLst>
            </a:prstGeom>
            <a:noFill/>
            <a:ln w="50800">
              <a:solidFill>
                <a:srgbClr val="F6D25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>
              <a:lvl1pPr marL="0" indent="0" algn="l" defTabSz="232257" rtl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defRPr kumimoji="0" sz="1800" b="0" i="0" u="none" strike="noStrike" kern="1200" cap="none" spc="0" normalizeH="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"/>
                <a:cs typeface="+mn-cs"/>
                <a:sym typeface="Arial"/>
              </a:endParaRPr>
            </a:p>
          </p:txBody>
        </p:sp>
        <p:sp>
          <p:nvSpPr>
            <p:cNvPr id="15" name="모서리가 둥근 직사각형 52">
              <a:extLst>
                <a:ext uri="{FF2B5EF4-FFF2-40B4-BE49-F238E27FC236}">
                  <a16:creationId xmlns:a16="http://schemas.microsoft.com/office/drawing/2014/main" id="{D1FD0449-B102-AD63-8F24-6F2279689813}"/>
                </a:ext>
              </a:extLst>
            </p:cNvPr>
            <p:cNvSpPr/>
            <p:nvPr/>
          </p:nvSpPr>
          <p:spPr>
            <a:xfrm>
              <a:off x="3856111" y="3578384"/>
              <a:ext cx="842962" cy="198438"/>
            </a:xfrm>
            <a:prstGeom prst="roundRect">
              <a:avLst>
                <a:gd name="adj" fmla="val 16667"/>
              </a:avLst>
            </a:prstGeom>
            <a:noFill/>
            <a:ln w="50800">
              <a:solidFill>
                <a:srgbClr val="F6D25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>
              <a:lvl1pPr marL="0" indent="0" algn="l" defTabSz="232257" rtl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defRPr kumimoji="0" sz="1800" b="0" i="0" u="none" strike="noStrike" kern="1200" cap="none" spc="0" normalizeH="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"/>
                <a:cs typeface="+mn-cs"/>
                <a:sym typeface="Arial"/>
              </a:endParaRPr>
            </a:p>
          </p:txBody>
        </p:sp>
        <p:cxnSp>
          <p:nvCxnSpPr>
            <p:cNvPr id="16" name="연결선: 구부러짐 15">
              <a:extLst>
                <a:ext uri="{FF2B5EF4-FFF2-40B4-BE49-F238E27FC236}">
                  <a16:creationId xmlns:a16="http://schemas.microsoft.com/office/drawing/2014/main" id="{FA21BBB6-41F8-284E-FE44-4041277CFC10}"/>
                </a:ext>
              </a:extLst>
            </p:cNvPr>
            <p:cNvCxnSpPr/>
            <p:nvPr/>
          </p:nvCxnSpPr>
          <p:spPr>
            <a:xfrm flipH="1">
              <a:off x="4522861" y="2897347"/>
              <a:ext cx="176212" cy="468312"/>
            </a:xfrm>
            <a:prstGeom prst="curvedConnector3">
              <a:avLst>
                <a:gd name="adj1" fmla="val -129730"/>
              </a:avLst>
            </a:prstGeom>
            <a:ln w="50800">
              <a:solidFill>
                <a:srgbClr val="F6D25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모서리가 둥근 직사각형 74">
              <a:extLst>
                <a:ext uri="{FF2B5EF4-FFF2-40B4-BE49-F238E27FC236}">
                  <a16:creationId xmlns:a16="http://schemas.microsoft.com/office/drawing/2014/main" id="{7FB0E6BF-A0DC-CB5E-F779-8B30976019F9}"/>
                </a:ext>
              </a:extLst>
            </p:cNvPr>
            <p:cNvSpPr/>
            <p:nvPr/>
          </p:nvSpPr>
          <p:spPr>
            <a:xfrm>
              <a:off x="6237361" y="1832134"/>
              <a:ext cx="571500" cy="220663"/>
            </a:xfrm>
            <a:prstGeom prst="roundRect">
              <a:avLst>
                <a:gd name="adj" fmla="val 16667"/>
              </a:avLst>
            </a:prstGeom>
            <a:noFill/>
            <a:ln w="50800">
              <a:solidFill>
                <a:srgbClr val="F6D25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>
              <a:lvl1pPr marL="0" indent="0" algn="l" defTabSz="232257" rtl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defRPr kumimoji="0" sz="1800" b="0" i="0" u="none" strike="noStrike" kern="1200" cap="none" spc="0" normalizeH="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"/>
                <a:cs typeface="+mn-cs"/>
                <a:sym typeface="Arial"/>
              </a:endParaRPr>
            </a:p>
          </p:txBody>
        </p:sp>
        <p:cxnSp>
          <p:nvCxnSpPr>
            <p:cNvPr id="18" name="연결선: 구부러짐 17">
              <a:extLst>
                <a:ext uri="{FF2B5EF4-FFF2-40B4-BE49-F238E27FC236}">
                  <a16:creationId xmlns:a16="http://schemas.microsoft.com/office/drawing/2014/main" id="{D212F9AC-6970-B02F-EF1F-5F14752BE9C6}"/>
                </a:ext>
              </a:extLst>
            </p:cNvPr>
            <p:cNvCxnSpPr/>
            <p:nvPr/>
          </p:nvCxnSpPr>
          <p:spPr>
            <a:xfrm rot="16200000" flipH="1">
              <a:off x="7378774" y="976471"/>
              <a:ext cx="12700" cy="1724025"/>
            </a:xfrm>
            <a:prstGeom prst="curvedConnector3">
              <a:avLst>
                <a:gd name="adj1" fmla="val -1792660"/>
              </a:avLst>
            </a:prstGeom>
            <a:ln w="50800">
              <a:solidFill>
                <a:srgbClr val="F6D25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줄무늬가 있는 오른쪽 화살표[S] 81">
              <a:extLst>
                <a:ext uri="{FF2B5EF4-FFF2-40B4-BE49-F238E27FC236}">
                  <a16:creationId xmlns:a16="http://schemas.microsoft.com/office/drawing/2014/main" id="{8C9E4F9D-D528-FEC8-EFDC-1A26C66736F8}"/>
                </a:ext>
              </a:extLst>
            </p:cNvPr>
            <p:cNvSpPr/>
            <p:nvPr/>
          </p:nvSpPr>
          <p:spPr>
            <a:xfrm rot="16200000">
              <a:off x="5526955" y="3210878"/>
              <a:ext cx="1204912" cy="596900"/>
            </a:xfrm>
            <a:prstGeom prst="stripedRightArrow">
              <a:avLst>
                <a:gd name="adj1" fmla="val 50000"/>
                <a:gd name="adj2" fmla="val 50000"/>
              </a:avLst>
            </a:prstGeom>
            <a:solidFill>
              <a:srgbClr val="F6D254">
                <a:alpha val="4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>
              <a:lvl1pPr marL="0" indent="0" algn="l" defTabSz="232257" rtl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defRPr kumimoji="0" sz="1800" b="0" i="0" u="none" strike="noStrike" kern="1200" cap="none" spc="0" normalizeH="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"/>
                <a:cs typeface="+mn-cs"/>
                <a:sym typeface="Arial"/>
              </a:endParaRPr>
            </a:p>
          </p:txBody>
        </p:sp>
        <p:sp>
          <p:nvSpPr>
            <p:cNvPr id="20" name="줄무늬가 있는 오른쪽 화살표[S] 83">
              <a:extLst>
                <a:ext uri="{FF2B5EF4-FFF2-40B4-BE49-F238E27FC236}">
                  <a16:creationId xmlns:a16="http://schemas.microsoft.com/office/drawing/2014/main" id="{49F5AB44-941D-8428-49F3-93513BCD7136}"/>
                </a:ext>
              </a:extLst>
            </p:cNvPr>
            <p:cNvSpPr/>
            <p:nvPr/>
          </p:nvSpPr>
          <p:spPr>
            <a:xfrm rot="16200000">
              <a:off x="7368455" y="3210878"/>
              <a:ext cx="1204912" cy="596900"/>
            </a:xfrm>
            <a:prstGeom prst="stripedRightArrow">
              <a:avLst>
                <a:gd name="adj1" fmla="val 50000"/>
                <a:gd name="adj2" fmla="val 50000"/>
              </a:avLst>
            </a:prstGeom>
            <a:solidFill>
              <a:srgbClr val="F6D254">
                <a:alpha val="4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>
              <a:lvl1pPr marL="0" indent="0" algn="l" defTabSz="232257" rtl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defRPr kumimoji="0" sz="1800" b="0" i="0" u="none" strike="noStrike" kern="1200" cap="none" spc="0" normalizeH="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"/>
                <a:cs typeface="+mn-cs"/>
                <a:sym typeface="Arial"/>
              </a:endParaRPr>
            </a:p>
          </p:txBody>
        </p:sp>
        <p:cxnSp>
          <p:nvCxnSpPr>
            <p:cNvPr id="21" name="연결선: 구부러짐 20">
              <a:extLst>
                <a:ext uri="{FF2B5EF4-FFF2-40B4-BE49-F238E27FC236}">
                  <a16:creationId xmlns:a16="http://schemas.microsoft.com/office/drawing/2014/main" id="{379FFCCB-1E54-AD34-D0B4-6C7CC2486668}"/>
                </a:ext>
              </a:extLst>
            </p:cNvPr>
            <p:cNvCxnSpPr/>
            <p:nvPr/>
          </p:nvCxnSpPr>
          <p:spPr>
            <a:xfrm rot="10800000" flipV="1">
              <a:off x="3856111" y="3365659"/>
              <a:ext cx="144462" cy="311150"/>
            </a:xfrm>
            <a:prstGeom prst="curvedConnector3">
              <a:avLst>
                <a:gd name="adj1" fmla="val 258623"/>
              </a:avLst>
            </a:prstGeom>
            <a:ln w="50800">
              <a:solidFill>
                <a:srgbClr val="F6D25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9D294DF-A4F8-5C8A-A100-8A460373D5C3}"/>
                </a:ext>
              </a:extLst>
            </p:cNvPr>
            <p:cNvPicPr/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4149280" y="4510953"/>
              <a:ext cx="309508" cy="16030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cxnSp>
          <p:nvCxnSpPr>
            <p:cNvPr id="23" name="연결선: 구부러짐 22">
              <a:extLst>
                <a:ext uri="{FF2B5EF4-FFF2-40B4-BE49-F238E27FC236}">
                  <a16:creationId xmlns:a16="http://schemas.microsoft.com/office/drawing/2014/main" id="{115B121C-97C8-AEC2-56D8-2CA3ADC247E9}"/>
                </a:ext>
              </a:extLst>
            </p:cNvPr>
            <p:cNvCxnSpPr/>
            <p:nvPr/>
          </p:nvCxnSpPr>
          <p:spPr>
            <a:xfrm flipV="1">
              <a:off x="4699073" y="3016409"/>
              <a:ext cx="565150" cy="660400"/>
            </a:xfrm>
            <a:prstGeom prst="curvedConnector2">
              <a:avLst/>
            </a:prstGeom>
            <a:ln w="50800">
              <a:solidFill>
                <a:srgbClr val="F6D25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38304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j-cs"/>
                <a:sym typeface="Arial"/>
              </a:rPr>
              <a:t>Part 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j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7983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기술 소개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: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안드로이드와 서버 연동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1147A90-8FBF-2E0A-2BC1-FF3A8B2ED075}"/>
              </a:ext>
            </a:extLst>
          </p:cNvPr>
          <p:cNvGrpSpPr/>
          <p:nvPr/>
        </p:nvGrpSpPr>
        <p:grpSpPr>
          <a:xfrm>
            <a:off x="2174082" y="1441249"/>
            <a:ext cx="7843837" cy="4562475"/>
            <a:chOff x="684213" y="1666875"/>
            <a:chExt cx="7843837" cy="4562475"/>
          </a:xfrm>
        </p:grpSpPr>
        <p:pic>
          <p:nvPicPr>
            <p:cNvPr id="26" name="그림 9">
              <a:extLst>
                <a:ext uri="{FF2B5EF4-FFF2-40B4-BE49-F238E27FC236}">
                  <a16:creationId xmlns:a16="http://schemas.microsoft.com/office/drawing/2014/main" id="{6457BA10-85E3-4CD6-3748-1E1B7F2D79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8313" y="1666875"/>
              <a:ext cx="1709737" cy="3760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그림 11">
              <a:extLst>
                <a:ext uri="{FF2B5EF4-FFF2-40B4-BE49-F238E27FC236}">
                  <a16:creationId xmlns:a16="http://schemas.microsoft.com/office/drawing/2014/main" id="{A672B2D7-9C02-0259-1167-C201BCE913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4913" y="1666875"/>
              <a:ext cx="1709737" cy="3760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그림 7">
              <a:extLst>
                <a:ext uri="{FF2B5EF4-FFF2-40B4-BE49-F238E27FC236}">
                  <a16:creationId xmlns:a16="http://schemas.microsoft.com/office/drawing/2014/main" id="{7CC71310-98BA-E843-5227-D4715DA9B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825" y="1666875"/>
              <a:ext cx="1709738" cy="3760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그림 3">
              <a:extLst>
                <a:ext uri="{FF2B5EF4-FFF2-40B4-BE49-F238E27FC236}">
                  <a16:creationId xmlns:a16="http://schemas.microsoft.com/office/drawing/2014/main" id="{9D6BD65B-CBF1-EBB8-35C8-28421E5678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6988" y="1666875"/>
              <a:ext cx="1703387" cy="3760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TextBox 22">
              <a:extLst>
                <a:ext uri="{FF2B5EF4-FFF2-40B4-BE49-F238E27FC236}">
                  <a16:creationId xmlns:a16="http://schemas.microsoft.com/office/drawing/2014/main" id="{C5379FB4-B93B-A1CC-34C5-DB1FA155B9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6413" y="5889625"/>
              <a:ext cx="15716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  <a:sym typeface="Arial"/>
                </a:rPr>
                <a:t>&lt;</a:t>
              </a:r>
              <a:r>
                <a:rPr kumimoji="1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  <a:sym typeface="Arial"/>
                </a:rPr>
                <a:t>팔로우 화면</a:t>
              </a:r>
              <a:r>
                <a:rPr kumimoji="1" lang="en-US" altLang="ko-KR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  <a:sym typeface="Arial"/>
                </a:rPr>
                <a:t>&gt;</a:t>
              </a:r>
              <a:endParaRPr kumimoji="1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  <a:sym typeface="Arial"/>
              </a:endParaRPr>
            </a:p>
          </p:txBody>
        </p:sp>
        <p:sp>
          <p:nvSpPr>
            <p:cNvPr id="31" name="TextBox 23">
              <a:extLst>
                <a:ext uri="{FF2B5EF4-FFF2-40B4-BE49-F238E27FC236}">
                  <a16:creationId xmlns:a16="http://schemas.microsoft.com/office/drawing/2014/main" id="{61D05B74-755F-2F94-CB37-CEE0C0AD2B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4213" y="5454650"/>
              <a:ext cx="1849437" cy="277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  <a:sym typeface="Arial"/>
                </a:rPr>
                <a:t>[</a:t>
              </a:r>
              <a:r>
                <a: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  <a:sym typeface="Arial"/>
                </a:rPr>
                <a:t>다른 사용자 정보 탭</a:t>
              </a:r>
              <a:r>
                <a:rPr kumimoji="1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  <a:sym typeface="Arial"/>
                </a:rPr>
                <a:t>(1)]</a:t>
              </a: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  <a:sym typeface="Arial"/>
              </a:endParaRPr>
            </a:p>
          </p:txBody>
        </p:sp>
        <p:sp>
          <p:nvSpPr>
            <p:cNvPr id="32" name="TextBox 22">
              <a:extLst>
                <a:ext uri="{FF2B5EF4-FFF2-40B4-BE49-F238E27FC236}">
                  <a16:creationId xmlns:a16="http://schemas.microsoft.com/office/drawing/2014/main" id="{694A6A51-0160-2A4E-3E34-0323DCFF29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26063" y="5889625"/>
              <a:ext cx="2992437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  <a:sym typeface="Arial"/>
                </a:rPr>
                <a:t>&lt;</a:t>
              </a:r>
              <a:r>
                <a:rPr kumimoji="1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  <a:sym typeface="Arial"/>
                </a:rPr>
                <a:t>이모티콘</a:t>
              </a:r>
              <a:r>
                <a:rPr kumimoji="1" lang="en-US" altLang="ko-KR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  <a:sym typeface="Arial"/>
                </a:rPr>
                <a:t>,</a:t>
              </a:r>
              <a:r>
                <a:rPr kumimoji="1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  <a:sym typeface="Arial"/>
                </a:rPr>
                <a:t> 스크랩 적용 화면</a:t>
              </a:r>
              <a:r>
                <a:rPr kumimoji="1" lang="en-US" altLang="ko-KR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  <a:sym typeface="Arial"/>
                </a:rPr>
                <a:t>&gt;</a:t>
              </a:r>
              <a:endParaRPr kumimoji="1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  <a:sym typeface="Arial"/>
              </a:endParaRPr>
            </a:p>
          </p:txBody>
        </p:sp>
        <p:sp>
          <p:nvSpPr>
            <p:cNvPr id="33" name="TextBox 23">
              <a:extLst>
                <a:ext uri="{FF2B5EF4-FFF2-40B4-BE49-F238E27FC236}">
                  <a16:creationId xmlns:a16="http://schemas.microsoft.com/office/drawing/2014/main" id="{3F9E74CB-D21D-F34F-E392-4662F16040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7138" y="5445125"/>
              <a:ext cx="1849437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  <a:sym typeface="Arial"/>
                </a:rPr>
                <a:t>[</a:t>
              </a:r>
              <a:r>
                <a:rPr kumimoji="1" lang="ko-KR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  <a:sym typeface="Arial"/>
                </a:rPr>
                <a:t>다른 사용자 정보 탭</a:t>
              </a:r>
              <a:r>
                <a:rPr kumimoji="1" lang="en-US" altLang="ko-KR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  <a:sym typeface="Arial"/>
                </a:rPr>
                <a:t>(2)]</a:t>
              </a:r>
              <a:endPara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  <a:sym typeface="Arial"/>
              </a:endParaRPr>
            </a:p>
          </p:txBody>
        </p:sp>
        <p:sp>
          <p:nvSpPr>
            <p:cNvPr id="34" name="TextBox 23">
              <a:extLst>
                <a:ext uri="{FF2B5EF4-FFF2-40B4-BE49-F238E27FC236}">
                  <a16:creationId xmlns:a16="http://schemas.microsoft.com/office/drawing/2014/main" id="{3E5CE0C9-35EE-8AF9-528E-55D36056BB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02250" y="5437188"/>
              <a:ext cx="1125538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  <a:sym typeface="Arial"/>
                </a:rPr>
                <a:t>[</a:t>
              </a:r>
              <a:r>
                <a:rPr kumimoji="1" lang="ko-KR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  <a:sym typeface="Arial"/>
                </a:rPr>
                <a:t>실시간 탭</a:t>
              </a:r>
              <a:r>
                <a:rPr kumimoji="1" lang="en-US" altLang="ko-KR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  <a:sym typeface="Arial"/>
                </a:rPr>
                <a:t>(1)]</a:t>
              </a:r>
              <a:endPara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  <a:sym typeface="Arial"/>
              </a:endParaRPr>
            </a:p>
          </p:txBody>
        </p:sp>
        <p:sp>
          <p:nvSpPr>
            <p:cNvPr id="35" name="TextBox 23">
              <a:extLst>
                <a:ext uri="{FF2B5EF4-FFF2-40B4-BE49-F238E27FC236}">
                  <a16:creationId xmlns:a16="http://schemas.microsoft.com/office/drawing/2014/main" id="{12F9C6C2-0AB1-DF09-0B31-D3BDA1B297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15175" y="5427663"/>
              <a:ext cx="1125538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  <a:sym typeface="Arial"/>
                </a:rPr>
                <a:t>[</a:t>
              </a:r>
              <a:r>
                <a:rPr kumimoji="1" lang="ko-KR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  <a:sym typeface="Arial"/>
                </a:rPr>
                <a:t>실시간 탭</a:t>
              </a:r>
              <a:r>
                <a:rPr kumimoji="1" lang="en-US" altLang="ko-KR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  <a:sym typeface="Arial"/>
                </a:rPr>
                <a:t>(2)]</a:t>
              </a:r>
              <a:endPara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  <a:sym typeface="Arial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4415B22C-9D02-95E4-DF3C-15D2B7664F21}"/>
                </a:ext>
              </a:extLst>
            </p:cNvPr>
            <p:cNvSpPr/>
            <p:nvPr/>
          </p:nvSpPr>
          <p:spPr>
            <a:xfrm>
              <a:off x="5013325" y="3486150"/>
              <a:ext cx="360363" cy="358775"/>
            </a:xfrm>
            <a:prstGeom prst="ellipse">
              <a:avLst/>
            </a:prstGeom>
            <a:noFill/>
            <a:ln w="50800">
              <a:solidFill>
                <a:srgbClr val="F6D25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"/>
                <a:cs typeface="+mn-cs"/>
                <a:sym typeface="Arial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920580C2-7633-C8D6-D658-69C9D84427A3}"/>
                </a:ext>
              </a:extLst>
            </p:cNvPr>
            <p:cNvSpPr/>
            <p:nvPr/>
          </p:nvSpPr>
          <p:spPr>
            <a:xfrm>
              <a:off x="6246813" y="3486150"/>
              <a:ext cx="360362" cy="358775"/>
            </a:xfrm>
            <a:prstGeom prst="ellipse">
              <a:avLst/>
            </a:prstGeom>
            <a:noFill/>
            <a:ln w="50800">
              <a:solidFill>
                <a:srgbClr val="F6D25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"/>
                <a:cs typeface="+mn-cs"/>
                <a:sym typeface="Arial"/>
              </a:endParaRPr>
            </a:p>
          </p:txBody>
        </p:sp>
        <p:sp>
          <p:nvSpPr>
            <p:cNvPr id="38" name="L 도형 37">
              <a:extLst>
                <a:ext uri="{FF2B5EF4-FFF2-40B4-BE49-F238E27FC236}">
                  <a16:creationId xmlns:a16="http://schemas.microsoft.com/office/drawing/2014/main" id="{05079E30-8A8E-8A6E-230B-AE1EB82F1AAB}"/>
                </a:ext>
              </a:extLst>
            </p:cNvPr>
            <p:cNvSpPr/>
            <p:nvPr/>
          </p:nvSpPr>
          <p:spPr>
            <a:xfrm rot="13582876" flipV="1">
              <a:off x="6984206" y="3369470"/>
              <a:ext cx="149225" cy="271462"/>
            </a:xfrm>
            <a:prstGeom prst="corner">
              <a:avLst>
                <a:gd name="adj1" fmla="val 42402"/>
                <a:gd name="adj2" fmla="val 41911"/>
              </a:avLst>
            </a:prstGeom>
            <a:solidFill>
              <a:srgbClr val="91A8D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"/>
                <a:cs typeface="+mn-cs"/>
                <a:sym typeface="Arial"/>
              </a:endParaRPr>
            </a:p>
          </p:txBody>
        </p:sp>
        <p:sp>
          <p:nvSpPr>
            <p:cNvPr id="39" name="L 도형 38">
              <a:extLst>
                <a:ext uri="{FF2B5EF4-FFF2-40B4-BE49-F238E27FC236}">
                  <a16:creationId xmlns:a16="http://schemas.microsoft.com/office/drawing/2014/main" id="{0E4A5B73-08AA-1F9A-3609-5BDF83EEB173}"/>
                </a:ext>
              </a:extLst>
            </p:cNvPr>
            <p:cNvSpPr/>
            <p:nvPr/>
          </p:nvSpPr>
          <p:spPr>
            <a:xfrm rot="13582876" flipV="1">
              <a:off x="8236744" y="3369469"/>
              <a:ext cx="149225" cy="271463"/>
            </a:xfrm>
            <a:prstGeom prst="corner">
              <a:avLst>
                <a:gd name="adj1" fmla="val 42402"/>
                <a:gd name="adj2" fmla="val 41911"/>
              </a:avLst>
            </a:prstGeom>
            <a:solidFill>
              <a:srgbClr val="91A8D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"/>
                <a:cs typeface="+mn-cs"/>
                <a:sym typeface="Arial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A8FAFFB1-C082-FE16-D8FD-739800C9BE26}"/>
                </a:ext>
              </a:extLst>
            </p:cNvPr>
            <p:cNvSpPr/>
            <p:nvPr/>
          </p:nvSpPr>
          <p:spPr>
            <a:xfrm>
              <a:off x="2038350" y="2060575"/>
              <a:ext cx="360363" cy="360363"/>
            </a:xfrm>
            <a:prstGeom prst="ellipse">
              <a:avLst/>
            </a:prstGeom>
            <a:noFill/>
            <a:ln w="50800">
              <a:solidFill>
                <a:srgbClr val="F6D25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"/>
                <a:cs typeface="+mn-cs"/>
                <a:sym typeface="Arial"/>
              </a:endParaRPr>
            </a:p>
          </p:txBody>
        </p:sp>
        <p:sp>
          <p:nvSpPr>
            <p:cNvPr id="41" name="L 도형 40">
              <a:extLst>
                <a:ext uri="{FF2B5EF4-FFF2-40B4-BE49-F238E27FC236}">
                  <a16:creationId xmlns:a16="http://schemas.microsoft.com/office/drawing/2014/main" id="{2F93C438-053F-D7A4-EC5C-DF5A78F45209}"/>
                </a:ext>
              </a:extLst>
            </p:cNvPr>
            <p:cNvSpPr/>
            <p:nvPr/>
          </p:nvSpPr>
          <p:spPr>
            <a:xfrm rot="13582876" flipV="1">
              <a:off x="3999706" y="1921670"/>
              <a:ext cx="149225" cy="271462"/>
            </a:xfrm>
            <a:prstGeom prst="corner">
              <a:avLst>
                <a:gd name="adj1" fmla="val 42402"/>
                <a:gd name="adj2" fmla="val 41911"/>
              </a:avLst>
            </a:prstGeom>
            <a:solidFill>
              <a:srgbClr val="91A8D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97088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j-cs"/>
                <a:sym typeface="Arial"/>
              </a:rPr>
              <a:t>Part 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j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7983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기술 소개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: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안드로이드와 서버 연동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2CB4C72-D52E-041C-4065-D870C5A9A189}"/>
              </a:ext>
            </a:extLst>
          </p:cNvPr>
          <p:cNvGrpSpPr/>
          <p:nvPr/>
        </p:nvGrpSpPr>
        <p:grpSpPr>
          <a:xfrm>
            <a:off x="2527300" y="1442013"/>
            <a:ext cx="7137400" cy="4572000"/>
            <a:chOff x="1042988" y="1655763"/>
            <a:chExt cx="7137400" cy="4572000"/>
          </a:xfrm>
        </p:grpSpPr>
        <p:pic>
          <p:nvPicPr>
            <p:cNvPr id="2" name="그림 5">
              <a:extLst>
                <a:ext uri="{FF2B5EF4-FFF2-40B4-BE49-F238E27FC236}">
                  <a16:creationId xmlns:a16="http://schemas.microsoft.com/office/drawing/2014/main" id="{DBB0350F-62C2-1BD7-F99C-1CF31D7BB3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0900" y="1655763"/>
              <a:ext cx="1701800" cy="375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" name="그림 3">
              <a:extLst>
                <a:ext uri="{FF2B5EF4-FFF2-40B4-BE49-F238E27FC236}">
                  <a16:creationId xmlns:a16="http://schemas.microsoft.com/office/drawing/2014/main" id="{F0983F9B-B2FD-6447-78BC-C62040EB24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988" y="1666875"/>
              <a:ext cx="1692275" cy="3763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22">
              <a:extLst>
                <a:ext uri="{FF2B5EF4-FFF2-40B4-BE49-F238E27FC236}">
                  <a16:creationId xmlns:a16="http://schemas.microsoft.com/office/drawing/2014/main" id="{68EC5A1B-68B1-47D0-D894-222CB84F21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8488" y="5889625"/>
              <a:ext cx="28670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  <a:sym typeface="Arial"/>
                </a:rPr>
                <a:t>&lt;</a:t>
              </a:r>
              <a:r>
                <a:rPr kumimoji="1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  <a:sym typeface="Arial"/>
                </a:rPr>
                <a:t>검색 시 화면</a:t>
              </a:r>
              <a:r>
                <a:rPr kumimoji="1" lang="en-US" altLang="ko-KR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  <a:sym typeface="Arial"/>
                </a:rPr>
                <a:t>(</a:t>
              </a:r>
              <a:r>
                <a:rPr kumimoji="1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  <a:sym typeface="Arial"/>
                </a:rPr>
                <a:t>게시글 검색</a:t>
              </a:r>
              <a:r>
                <a:rPr kumimoji="1" lang="en-US" altLang="ko-KR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  <a:sym typeface="Arial"/>
                </a:rPr>
                <a:t>)&gt;</a:t>
              </a:r>
              <a:endParaRPr kumimoji="1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  <a:sym typeface="Arial"/>
              </a:endParaRPr>
            </a:p>
          </p:txBody>
        </p:sp>
        <p:grpSp>
          <p:nvGrpSpPr>
            <p:cNvPr id="8" name="그룹 35">
              <a:extLst>
                <a:ext uri="{FF2B5EF4-FFF2-40B4-BE49-F238E27FC236}">
                  <a16:creationId xmlns:a16="http://schemas.microsoft.com/office/drawing/2014/main" id="{E20F8877-108E-D6A3-A273-4FFE15A169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3213" y="1655763"/>
              <a:ext cx="1709737" cy="4052887"/>
              <a:chOff x="2789992" y="1656000"/>
              <a:chExt cx="1710000" cy="4052318"/>
            </a:xfrm>
          </p:grpSpPr>
          <p:pic>
            <p:nvPicPr>
              <p:cNvPr id="9" name="그림 9">
                <a:extLst>
                  <a:ext uri="{FF2B5EF4-FFF2-40B4-BE49-F238E27FC236}">
                    <a16:creationId xmlns:a16="http://schemas.microsoft.com/office/drawing/2014/main" id="{0960B0EC-259A-4625-BE94-A561448D1D02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89992" y="1656000"/>
                <a:ext cx="1710000" cy="378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TextBox 23">
                <a:extLst>
                  <a:ext uri="{FF2B5EF4-FFF2-40B4-BE49-F238E27FC236}">
                    <a16:creationId xmlns:a16="http://schemas.microsoft.com/office/drawing/2014/main" id="{A0C508A2-9AB5-A6AA-A83A-403AC4616C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94200" y="5431319"/>
                <a:ext cx="1101584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j-cs"/>
                    <a:sym typeface="Arial"/>
                  </a:rPr>
                  <a:t>[</a:t>
                </a:r>
                <a:r>
                  <a:rPr kumimoji="1" lang="ko-KR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j-cs"/>
                    <a:sym typeface="Arial"/>
                  </a:rPr>
                  <a:t>검색어 입력</a:t>
                </a:r>
                <a:r>
                  <a:rPr kumimoji="1" lang="en-US" altLang="ko-KR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j-cs"/>
                    <a:sym typeface="Arial"/>
                  </a:rPr>
                  <a:t>]</a:t>
                </a:r>
                <a:endParaRPr kumimoji="1" lang="ko-KR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  <a:sym typeface="Arial"/>
                </a:endParaRPr>
              </a:p>
            </p:txBody>
          </p:sp>
        </p:grpSp>
        <p:sp>
          <p:nvSpPr>
            <p:cNvPr id="11" name="TextBox 23">
              <a:extLst>
                <a:ext uri="{FF2B5EF4-FFF2-40B4-BE49-F238E27FC236}">
                  <a16:creationId xmlns:a16="http://schemas.microsoft.com/office/drawing/2014/main" id="{39B0AD59-B1F6-2738-EF9B-92FE3FB984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1888" y="5430838"/>
              <a:ext cx="1125537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  <a:sym typeface="Arial"/>
                </a:rPr>
                <a:t>[</a:t>
              </a:r>
              <a:r>
                <a:rPr kumimoji="1" lang="ko-KR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  <a:sym typeface="Arial"/>
                </a:rPr>
                <a:t>검색 결과</a:t>
              </a:r>
              <a:r>
                <a:rPr kumimoji="1" lang="en-US" altLang="ko-KR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  <a:sym typeface="Arial"/>
                </a:rPr>
                <a:t>(1)]</a:t>
              </a:r>
              <a:endPara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  <a:sym typeface="Arial"/>
              </a:endParaRPr>
            </a:p>
          </p:txBody>
        </p:sp>
        <p:grpSp>
          <p:nvGrpSpPr>
            <p:cNvPr id="12" name="그룹 30">
              <a:extLst>
                <a:ext uri="{FF2B5EF4-FFF2-40B4-BE49-F238E27FC236}">
                  <a16:creationId xmlns:a16="http://schemas.microsoft.com/office/drawing/2014/main" id="{F02C5279-8466-B6AB-6794-0E1698085B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70650" y="1655763"/>
              <a:ext cx="1709738" cy="4052887"/>
              <a:chOff x="6390392" y="1656000"/>
              <a:chExt cx="1710000" cy="4052319"/>
            </a:xfrm>
          </p:grpSpPr>
          <p:pic>
            <p:nvPicPr>
              <p:cNvPr id="13" name="그림 5">
                <a:extLst>
                  <a:ext uri="{FF2B5EF4-FFF2-40B4-BE49-F238E27FC236}">
                    <a16:creationId xmlns:a16="http://schemas.microsoft.com/office/drawing/2014/main" id="{B8498F39-02EC-5294-403E-71C751DF1FBD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90392" y="1656000"/>
                <a:ext cx="1710000" cy="378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TextBox 23">
                <a:extLst>
                  <a:ext uri="{FF2B5EF4-FFF2-40B4-BE49-F238E27FC236}">
                    <a16:creationId xmlns:a16="http://schemas.microsoft.com/office/drawing/2014/main" id="{ED727D98-6B72-0F81-E4A9-0DD864FFE0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682577" y="5431320"/>
                <a:ext cx="1125629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j-cs"/>
                    <a:sym typeface="Arial"/>
                  </a:rPr>
                  <a:t>[</a:t>
                </a:r>
                <a:r>
                  <a:rPr kumimoji="1" lang="ko-KR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j-cs"/>
                    <a:sym typeface="Arial"/>
                  </a:rPr>
                  <a:t>검색 결과</a:t>
                </a:r>
                <a:r>
                  <a:rPr kumimoji="1" lang="en-US" altLang="ko-KR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j-cs"/>
                    <a:sym typeface="Arial"/>
                  </a:rPr>
                  <a:t>(2)]</a:t>
                </a:r>
                <a:endParaRPr kumimoji="1" lang="ko-KR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  <a:sym typeface="Arial"/>
                </a:endParaRPr>
              </a:p>
            </p:txBody>
          </p:sp>
        </p:grpSp>
        <p:sp>
          <p:nvSpPr>
            <p:cNvPr id="15" name="TextBox 23">
              <a:extLst>
                <a:ext uri="{FF2B5EF4-FFF2-40B4-BE49-F238E27FC236}">
                  <a16:creationId xmlns:a16="http://schemas.microsoft.com/office/drawing/2014/main" id="{2B3EAA34-71B2-D739-6360-90DC0D523D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1775" y="5414963"/>
              <a:ext cx="793750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  <a:sym typeface="Arial"/>
                </a:rPr>
                <a:t>[</a:t>
              </a:r>
              <a:r>
                <a: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  <a:sym typeface="Arial"/>
                </a:rPr>
                <a:t>검색 탭</a:t>
              </a:r>
              <a:r>
                <a:rPr kumimoji="1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  <a:sym typeface="Arial"/>
                </a:rPr>
                <a:t>]</a:t>
              </a: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  <a:sym typeface="Arial"/>
              </a:endParaRPr>
            </a:p>
          </p:txBody>
        </p:sp>
        <p:sp>
          <p:nvSpPr>
            <p:cNvPr id="16" name="모서리가 둥근 직사각형 50">
              <a:extLst>
                <a:ext uri="{FF2B5EF4-FFF2-40B4-BE49-F238E27FC236}">
                  <a16:creationId xmlns:a16="http://schemas.microsoft.com/office/drawing/2014/main" id="{B42CAEF3-96C6-5CFE-0E0C-4917E0043D35}"/>
                </a:ext>
              </a:extLst>
            </p:cNvPr>
            <p:cNvSpPr/>
            <p:nvPr/>
          </p:nvSpPr>
          <p:spPr>
            <a:xfrm>
              <a:off x="1116013" y="2420938"/>
              <a:ext cx="1368425" cy="222250"/>
            </a:xfrm>
            <a:prstGeom prst="roundRect">
              <a:avLst/>
            </a:prstGeom>
            <a:noFill/>
            <a:ln w="50800">
              <a:solidFill>
                <a:srgbClr val="F6D25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"/>
                <a:cs typeface="+mn-cs"/>
                <a:sym typeface="Arial"/>
              </a:endParaRPr>
            </a:p>
          </p:txBody>
        </p:sp>
        <p:cxnSp>
          <p:nvCxnSpPr>
            <p:cNvPr id="17" name="구부러진 연결선[U] 10">
              <a:extLst>
                <a:ext uri="{FF2B5EF4-FFF2-40B4-BE49-F238E27FC236}">
                  <a16:creationId xmlns:a16="http://schemas.microsoft.com/office/drawing/2014/main" id="{4F3DD84D-7585-311B-7D28-AD5FC845929B}"/>
                </a:ext>
              </a:extLst>
            </p:cNvPr>
            <p:cNvCxnSpPr>
              <a:cxnSpLocks/>
              <a:stCxn id="16" idx="3"/>
              <a:endCxn id="9" idx="1"/>
            </p:cNvCxnSpPr>
            <p:nvPr/>
          </p:nvCxnSpPr>
          <p:spPr>
            <a:xfrm>
              <a:off x="2484438" y="2532063"/>
              <a:ext cx="358775" cy="1014412"/>
            </a:xfrm>
            <a:prstGeom prst="curvedConnector3">
              <a:avLst>
                <a:gd name="adj1" fmla="val 50000"/>
              </a:avLst>
            </a:prstGeom>
            <a:ln w="50800">
              <a:solidFill>
                <a:srgbClr val="F6D25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모서리가 둥근 직사각형 50">
              <a:extLst>
                <a:ext uri="{FF2B5EF4-FFF2-40B4-BE49-F238E27FC236}">
                  <a16:creationId xmlns:a16="http://schemas.microsoft.com/office/drawing/2014/main" id="{358EC7BD-73ED-88E9-572B-A6724FF7C194}"/>
                </a:ext>
              </a:extLst>
            </p:cNvPr>
            <p:cNvSpPr/>
            <p:nvPr/>
          </p:nvSpPr>
          <p:spPr>
            <a:xfrm>
              <a:off x="4213225" y="2427288"/>
              <a:ext cx="330200" cy="222250"/>
            </a:xfrm>
            <a:prstGeom prst="roundRect">
              <a:avLst/>
            </a:prstGeom>
            <a:noFill/>
            <a:ln w="50800">
              <a:solidFill>
                <a:srgbClr val="F6D25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"/>
                <a:cs typeface="+mn-cs"/>
                <a:sym typeface="Arial"/>
              </a:endParaRPr>
            </a:p>
          </p:txBody>
        </p:sp>
        <p:cxnSp>
          <p:nvCxnSpPr>
            <p:cNvPr id="19" name="구부러진 연결선[U] 10">
              <a:extLst>
                <a:ext uri="{FF2B5EF4-FFF2-40B4-BE49-F238E27FC236}">
                  <a16:creationId xmlns:a16="http://schemas.microsoft.com/office/drawing/2014/main" id="{65BF18CF-4765-FBF0-6E8D-89A4CBE4D3B6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 rot="16200000" flipH="1">
              <a:off x="4067175" y="2960688"/>
              <a:ext cx="896937" cy="274638"/>
            </a:xfrm>
            <a:prstGeom prst="curvedConnector2">
              <a:avLst/>
            </a:prstGeom>
            <a:ln w="50800">
              <a:solidFill>
                <a:srgbClr val="F6D25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모서리가 둥근 직사각형 50">
              <a:extLst>
                <a:ext uri="{FF2B5EF4-FFF2-40B4-BE49-F238E27FC236}">
                  <a16:creationId xmlns:a16="http://schemas.microsoft.com/office/drawing/2014/main" id="{D9172AFE-1DD6-A5D0-8DA7-A6D8857CAE3B}"/>
                </a:ext>
              </a:extLst>
            </p:cNvPr>
            <p:cNvSpPr/>
            <p:nvPr/>
          </p:nvSpPr>
          <p:spPr>
            <a:xfrm>
              <a:off x="4643438" y="2708275"/>
              <a:ext cx="588962" cy="720725"/>
            </a:xfrm>
            <a:prstGeom prst="roundRect">
              <a:avLst/>
            </a:prstGeom>
            <a:noFill/>
            <a:ln w="50800">
              <a:solidFill>
                <a:srgbClr val="F6D25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"/>
                <a:cs typeface="+mn-cs"/>
                <a:sym typeface="Arial"/>
              </a:endParaRPr>
            </a:p>
          </p:txBody>
        </p:sp>
        <p:cxnSp>
          <p:nvCxnSpPr>
            <p:cNvPr id="21" name="구부러진 연결선[U] 10">
              <a:extLst>
                <a:ext uri="{FF2B5EF4-FFF2-40B4-BE49-F238E27FC236}">
                  <a16:creationId xmlns:a16="http://schemas.microsoft.com/office/drawing/2014/main" id="{9793087C-B0F3-0260-BB79-7AC0663871C0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 flipV="1">
              <a:off x="5232400" y="2767013"/>
              <a:ext cx="1338263" cy="301625"/>
            </a:xfrm>
            <a:prstGeom prst="curvedConnector3">
              <a:avLst>
                <a:gd name="adj1" fmla="val 50000"/>
              </a:avLst>
            </a:prstGeom>
            <a:ln w="50800">
              <a:solidFill>
                <a:srgbClr val="F6D25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L 도형 21">
              <a:extLst>
                <a:ext uri="{FF2B5EF4-FFF2-40B4-BE49-F238E27FC236}">
                  <a16:creationId xmlns:a16="http://schemas.microsoft.com/office/drawing/2014/main" id="{C2CD3ADC-3F4F-9FDC-4C61-71172F620DA8}"/>
                </a:ext>
              </a:extLst>
            </p:cNvPr>
            <p:cNvSpPr/>
            <p:nvPr/>
          </p:nvSpPr>
          <p:spPr>
            <a:xfrm rot="13582876" flipV="1">
              <a:off x="7095331" y="2066132"/>
              <a:ext cx="149225" cy="271462"/>
            </a:xfrm>
            <a:prstGeom prst="corner">
              <a:avLst>
                <a:gd name="adj1" fmla="val 42402"/>
                <a:gd name="adj2" fmla="val 41911"/>
              </a:avLst>
            </a:prstGeom>
            <a:solidFill>
              <a:srgbClr val="91A8D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"/>
                <a:cs typeface="+mn-cs"/>
                <a:sym typeface="Arial"/>
              </a:endParaRPr>
            </a:p>
          </p:txBody>
        </p:sp>
        <p:sp>
          <p:nvSpPr>
            <p:cNvPr id="23" name="위쪽/아래쪽 화살표[U] 50">
              <a:extLst>
                <a:ext uri="{FF2B5EF4-FFF2-40B4-BE49-F238E27FC236}">
                  <a16:creationId xmlns:a16="http://schemas.microsoft.com/office/drawing/2014/main" id="{B419DDC1-3492-B5C0-E94A-CDDD4F6C3A8C}"/>
                </a:ext>
              </a:extLst>
            </p:cNvPr>
            <p:cNvSpPr/>
            <p:nvPr/>
          </p:nvSpPr>
          <p:spPr>
            <a:xfrm>
              <a:off x="7027863" y="3290888"/>
              <a:ext cx="596900" cy="1204912"/>
            </a:xfrm>
            <a:prstGeom prst="upDownArrow">
              <a:avLst/>
            </a:prstGeom>
            <a:solidFill>
              <a:srgbClr val="F6D254">
                <a:alpha val="4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95206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j-cs"/>
                <a:sym typeface="Arial"/>
              </a:rPr>
              <a:t>Part 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j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7983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기술 소개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: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안드로이드와 서버 연동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F2EC99A-F439-60CE-D157-06FA3B61D882}"/>
              </a:ext>
            </a:extLst>
          </p:cNvPr>
          <p:cNvGrpSpPr/>
          <p:nvPr/>
        </p:nvGrpSpPr>
        <p:grpSpPr>
          <a:xfrm>
            <a:off x="1619250" y="1435662"/>
            <a:ext cx="8953500" cy="4578766"/>
            <a:chOff x="107950" y="1649413"/>
            <a:chExt cx="8953500" cy="4578766"/>
          </a:xfrm>
        </p:grpSpPr>
        <p:pic>
          <p:nvPicPr>
            <p:cNvPr id="2" name="그림 11">
              <a:extLst>
                <a:ext uri="{FF2B5EF4-FFF2-40B4-BE49-F238E27FC236}">
                  <a16:creationId xmlns:a16="http://schemas.microsoft.com/office/drawing/2014/main" id="{5FAB5982-6FDB-F242-6E62-6FC4C07064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1575" y="1649413"/>
              <a:ext cx="1711325" cy="3770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" name="그림 9">
              <a:extLst>
                <a:ext uri="{FF2B5EF4-FFF2-40B4-BE49-F238E27FC236}">
                  <a16:creationId xmlns:a16="http://schemas.microsoft.com/office/drawing/2014/main" id="{0EC8D8BA-149F-ED80-00F9-5D25FB45DC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4525" y="1649413"/>
              <a:ext cx="1687513" cy="3781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그림 3">
              <a:extLst>
                <a:ext uri="{FF2B5EF4-FFF2-40B4-BE49-F238E27FC236}">
                  <a16:creationId xmlns:a16="http://schemas.microsoft.com/office/drawing/2014/main" id="{68E850A2-76E0-E3EA-12C9-18D5FBF3CE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6088" y="1654175"/>
              <a:ext cx="1719262" cy="3776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그림 5">
              <a:extLst>
                <a:ext uri="{FF2B5EF4-FFF2-40B4-BE49-F238E27FC236}">
                  <a16:creationId xmlns:a16="http://schemas.microsoft.com/office/drawing/2014/main" id="{98EC88B1-55DE-AF86-6F86-1C7AEFF5D0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9013" y="1654175"/>
              <a:ext cx="1722437" cy="375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그림 35">
              <a:extLst>
                <a:ext uri="{FF2B5EF4-FFF2-40B4-BE49-F238E27FC236}">
                  <a16:creationId xmlns:a16="http://schemas.microsoft.com/office/drawing/2014/main" id="{5330AAE5-4072-7C4C-C095-04969DA588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50" y="1651000"/>
              <a:ext cx="1692275" cy="3765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22">
              <a:extLst>
                <a:ext uri="{FF2B5EF4-FFF2-40B4-BE49-F238E27FC236}">
                  <a16:creationId xmlns:a16="http://schemas.microsoft.com/office/drawing/2014/main" id="{600A3DE4-EBA1-BA98-63B5-1A804F4C5C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2688" y="5889625"/>
              <a:ext cx="293862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  <a:sym typeface="Arial"/>
                </a:rPr>
                <a:t>&lt;</a:t>
              </a:r>
              <a:r>
                <a:rPr kumimoji="1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  <a:sym typeface="Arial"/>
                </a:rPr>
                <a:t>검색 시 화면</a:t>
              </a:r>
              <a:r>
                <a:rPr kumimoji="1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  <a:sym typeface="Arial"/>
                </a:rPr>
                <a:t>(</a:t>
              </a:r>
              <a:r>
                <a:rPr kumimoji="1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  <a:sym typeface="Arial"/>
                </a:rPr>
                <a:t>사용자 검색</a:t>
              </a:r>
              <a:r>
                <a:rPr kumimoji="1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  <a:sym typeface="Arial"/>
                </a:rPr>
                <a:t>)&gt;</a:t>
              </a:r>
              <a:endPara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  <a:sym typeface="Arial"/>
              </a:endParaRPr>
            </a:p>
          </p:txBody>
        </p:sp>
        <p:sp>
          <p:nvSpPr>
            <p:cNvPr id="11" name="TextBox 23">
              <a:extLst>
                <a:ext uri="{FF2B5EF4-FFF2-40B4-BE49-F238E27FC236}">
                  <a16:creationId xmlns:a16="http://schemas.microsoft.com/office/drawing/2014/main" id="{CC2DD574-4F58-FBD6-F1BE-48EA611A2E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213" y="5414963"/>
              <a:ext cx="793750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  <a:sym typeface="Arial"/>
                </a:rPr>
                <a:t>[</a:t>
              </a:r>
              <a:r>
                <a: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  <a:sym typeface="Arial"/>
                </a:rPr>
                <a:t>검색 탭</a:t>
              </a:r>
              <a:r>
                <a:rPr kumimoji="1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  <a:sym typeface="Arial"/>
                </a:rPr>
                <a:t>]</a:t>
              </a: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  <a:sym typeface="Arial"/>
              </a:endParaRPr>
            </a:p>
          </p:txBody>
        </p:sp>
        <p:sp>
          <p:nvSpPr>
            <p:cNvPr id="12" name="TextBox 23">
              <a:extLst>
                <a:ext uri="{FF2B5EF4-FFF2-40B4-BE49-F238E27FC236}">
                  <a16:creationId xmlns:a16="http://schemas.microsoft.com/office/drawing/2014/main" id="{69E8F9EE-F627-5E40-3F58-D5266F8895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8438" y="5419725"/>
              <a:ext cx="1127125" cy="277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  <a:sym typeface="Arial"/>
                </a:rPr>
                <a:t>[</a:t>
              </a:r>
              <a:r>
                <a: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  <a:sym typeface="Arial"/>
                </a:rPr>
                <a:t>검색 결과</a:t>
              </a:r>
              <a:r>
                <a:rPr kumimoji="1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  <a:sym typeface="Arial"/>
                </a:rPr>
                <a:t>(1)]</a:t>
              </a: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  <a:sym typeface="Arial"/>
              </a:endParaRPr>
            </a:p>
          </p:txBody>
        </p:sp>
        <p:sp>
          <p:nvSpPr>
            <p:cNvPr id="13" name="TextBox 23">
              <a:extLst>
                <a:ext uri="{FF2B5EF4-FFF2-40B4-BE49-F238E27FC236}">
                  <a16:creationId xmlns:a16="http://schemas.microsoft.com/office/drawing/2014/main" id="{7746496D-24D4-E6A9-8C65-4A82FEE621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18188" y="5432425"/>
              <a:ext cx="1125537" cy="277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  <a:sym typeface="Arial"/>
                </a:rPr>
                <a:t>[</a:t>
              </a:r>
              <a:r>
                <a: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  <a:sym typeface="Arial"/>
                </a:rPr>
                <a:t>검색 결과</a:t>
              </a:r>
              <a:r>
                <a:rPr kumimoji="1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  <a:sym typeface="Arial"/>
                </a:rPr>
                <a:t>(2)]</a:t>
              </a: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  <a:sym typeface="Arial"/>
              </a:endParaRPr>
            </a:p>
          </p:txBody>
        </p:sp>
        <p:sp>
          <p:nvSpPr>
            <p:cNvPr id="14" name="모서리가 둥근 직사각형 50">
              <a:extLst>
                <a:ext uri="{FF2B5EF4-FFF2-40B4-BE49-F238E27FC236}">
                  <a16:creationId xmlns:a16="http://schemas.microsoft.com/office/drawing/2014/main" id="{4EBDFEEF-4A04-FCB9-0BC6-BE6780A8DC7F}"/>
                </a:ext>
              </a:extLst>
            </p:cNvPr>
            <p:cNvSpPr/>
            <p:nvPr/>
          </p:nvSpPr>
          <p:spPr>
            <a:xfrm>
              <a:off x="179388" y="2420938"/>
              <a:ext cx="1355725" cy="222250"/>
            </a:xfrm>
            <a:prstGeom prst="roundRect">
              <a:avLst/>
            </a:prstGeom>
            <a:noFill/>
            <a:ln w="50800">
              <a:solidFill>
                <a:srgbClr val="F6D25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"/>
                <a:cs typeface="+mn-cs"/>
                <a:sym typeface="Arial"/>
              </a:endParaRPr>
            </a:p>
          </p:txBody>
        </p:sp>
        <p:cxnSp>
          <p:nvCxnSpPr>
            <p:cNvPr id="15" name="구부러진 연결선[U] 10">
              <a:extLst>
                <a:ext uri="{FF2B5EF4-FFF2-40B4-BE49-F238E27FC236}">
                  <a16:creationId xmlns:a16="http://schemas.microsoft.com/office/drawing/2014/main" id="{8DB644C1-4E1F-C929-D834-8E4008FA3FD7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1535113" y="2532063"/>
              <a:ext cx="373062" cy="1014412"/>
            </a:xfrm>
            <a:prstGeom prst="curvedConnector3">
              <a:avLst>
                <a:gd name="adj1" fmla="val 50000"/>
              </a:avLst>
            </a:prstGeom>
            <a:ln w="50800">
              <a:solidFill>
                <a:srgbClr val="F6D25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모서리가 둥근 직사각형 50">
              <a:extLst>
                <a:ext uri="{FF2B5EF4-FFF2-40B4-BE49-F238E27FC236}">
                  <a16:creationId xmlns:a16="http://schemas.microsoft.com/office/drawing/2014/main" id="{8E7244CC-239C-79E3-BCA4-19648C6DA620}"/>
                </a:ext>
              </a:extLst>
            </p:cNvPr>
            <p:cNvSpPr/>
            <p:nvPr/>
          </p:nvSpPr>
          <p:spPr>
            <a:xfrm>
              <a:off x="3276600" y="2133600"/>
              <a:ext cx="330200" cy="222250"/>
            </a:xfrm>
            <a:prstGeom prst="roundRect">
              <a:avLst/>
            </a:prstGeom>
            <a:noFill/>
            <a:ln w="50800">
              <a:solidFill>
                <a:srgbClr val="F6D25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"/>
                <a:cs typeface="+mn-cs"/>
                <a:sym typeface="Arial"/>
              </a:endParaRPr>
            </a:p>
          </p:txBody>
        </p:sp>
        <p:cxnSp>
          <p:nvCxnSpPr>
            <p:cNvPr id="17" name="구부러진 연결선[U] 10">
              <a:extLst>
                <a:ext uri="{FF2B5EF4-FFF2-40B4-BE49-F238E27FC236}">
                  <a16:creationId xmlns:a16="http://schemas.microsoft.com/office/drawing/2014/main" id="{03A8AA78-F435-0A6F-3519-96DBB611B20A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 rot="16200000" flipH="1">
              <a:off x="2983706" y="2813844"/>
              <a:ext cx="1190625" cy="274638"/>
            </a:xfrm>
            <a:prstGeom prst="curvedConnector2">
              <a:avLst/>
            </a:prstGeom>
            <a:ln w="50800">
              <a:solidFill>
                <a:srgbClr val="F6D25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모서리가 둥근 직사각형 74">
              <a:extLst>
                <a:ext uri="{FF2B5EF4-FFF2-40B4-BE49-F238E27FC236}">
                  <a16:creationId xmlns:a16="http://schemas.microsoft.com/office/drawing/2014/main" id="{EAF6E43A-CD65-55D1-2C37-301869F2DF47}"/>
                </a:ext>
              </a:extLst>
            </p:cNvPr>
            <p:cNvSpPr/>
            <p:nvPr/>
          </p:nvSpPr>
          <p:spPr>
            <a:xfrm>
              <a:off x="4721225" y="2427288"/>
              <a:ext cx="571500" cy="220662"/>
            </a:xfrm>
            <a:prstGeom prst="roundRect">
              <a:avLst/>
            </a:prstGeom>
            <a:noFill/>
            <a:ln w="50800">
              <a:solidFill>
                <a:srgbClr val="F6D25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"/>
                <a:cs typeface="+mn-cs"/>
                <a:sym typeface="Arial"/>
              </a:endParaRPr>
            </a:p>
          </p:txBody>
        </p:sp>
        <p:cxnSp>
          <p:nvCxnSpPr>
            <p:cNvPr id="19" name="구부러진 연결선[U] 77">
              <a:extLst>
                <a:ext uri="{FF2B5EF4-FFF2-40B4-BE49-F238E27FC236}">
                  <a16:creationId xmlns:a16="http://schemas.microsoft.com/office/drawing/2014/main" id="{28B19914-5D24-9347-9286-F26F867D6E2B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rot="16200000" flipH="1">
              <a:off x="5838031" y="1596232"/>
              <a:ext cx="60325" cy="1722438"/>
            </a:xfrm>
            <a:prstGeom prst="curvedConnector3">
              <a:avLst>
                <a:gd name="adj1" fmla="val -496267"/>
              </a:avLst>
            </a:prstGeom>
            <a:ln w="50800">
              <a:solidFill>
                <a:srgbClr val="F6D25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모서리가 둥근 직사각형 74">
              <a:extLst>
                <a:ext uri="{FF2B5EF4-FFF2-40B4-BE49-F238E27FC236}">
                  <a16:creationId xmlns:a16="http://schemas.microsoft.com/office/drawing/2014/main" id="{A94ACFB2-1019-43C8-4B2B-6F09BC9E6180}"/>
                </a:ext>
              </a:extLst>
            </p:cNvPr>
            <p:cNvSpPr/>
            <p:nvPr/>
          </p:nvSpPr>
          <p:spPr>
            <a:xfrm>
              <a:off x="5472113" y="2697163"/>
              <a:ext cx="533400" cy="276225"/>
            </a:xfrm>
            <a:prstGeom prst="roundRect">
              <a:avLst/>
            </a:prstGeom>
            <a:noFill/>
            <a:ln w="50800">
              <a:solidFill>
                <a:srgbClr val="F6D25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"/>
                <a:cs typeface="+mn-cs"/>
                <a:sym typeface="Arial"/>
              </a:endParaRPr>
            </a:p>
          </p:txBody>
        </p:sp>
        <p:cxnSp>
          <p:nvCxnSpPr>
            <p:cNvPr id="21" name="구부러진 연결선[U] 10">
              <a:extLst>
                <a:ext uri="{FF2B5EF4-FFF2-40B4-BE49-F238E27FC236}">
                  <a16:creationId xmlns:a16="http://schemas.microsoft.com/office/drawing/2014/main" id="{3193D7EE-8C9E-A371-D4AF-29046D508EBF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6005513" y="2835275"/>
              <a:ext cx="1328737" cy="711200"/>
            </a:xfrm>
            <a:prstGeom prst="curvedConnector3">
              <a:avLst>
                <a:gd name="adj1" fmla="val 50000"/>
              </a:avLst>
            </a:prstGeom>
            <a:ln w="50800">
              <a:solidFill>
                <a:srgbClr val="F6D25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그룹 1">
              <a:extLst>
                <a:ext uri="{FF2B5EF4-FFF2-40B4-BE49-F238E27FC236}">
                  <a16:creationId xmlns:a16="http://schemas.microsoft.com/office/drawing/2014/main" id="{A640236B-DC51-B4E9-FBE5-90DAA142F4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34250" y="5046663"/>
              <a:ext cx="1709738" cy="646112"/>
              <a:chOff x="7334249" y="5046886"/>
              <a:chExt cx="1709737" cy="645882"/>
            </a:xfrm>
          </p:grpSpPr>
          <p:sp>
            <p:nvSpPr>
              <p:cNvPr id="23" name="TextBox 23">
                <a:extLst>
                  <a:ext uri="{FF2B5EF4-FFF2-40B4-BE49-F238E27FC236}">
                    <a16:creationId xmlns:a16="http://schemas.microsoft.com/office/drawing/2014/main" id="{EC78B1E7-FE54-FBC0-E63C-564AC887D1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80412" y="5415753"/>
                <a:ext cx="1619005" cy="2770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j-cs"/>
                    <a:sym typeface="Arial"/>
                  </a:rPr>
                  <a:t>[</a:t>
                </a:r>
                <a:r>
                  <a:rPr kumimoji="1" lang="ko-KR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j-cs"/>
                    <a:sym typeface="Arial"/>
                  </a:rPr>
                  <a:t>검색 사용자 프로필</a:t>
                </a:r>
                <a:r>
                  <a:rPr kumimoji="1" lang="en-US" altLang="ko-KR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j-cs"/>
                    <a:sym typeface="Arial"/>
                  </a:rPr>
                  <a:t>]</a:t>
                </a:r>
                <a:endParaRPr kumimoji="1" lang="ko-KR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j-cs"/>
                  <a:sym typeface="Arial"/>
                </a:endParaRPr>
              </a:p>
            </p:txBody>
          </p:sp>
          <p:pic>
            <p:nvPicPr>
              <p:cNvPr id="24" name="그림 7">
                <a:extLst>
                  <a:ext uri="{FF2B5EF4-FFF2-40B4-BE49-F238E27FC236}">
                    <a16:creationId xmlns:a16="http://schemas.microsoft.com/office/drawing/2014/main" id="{90D002BA-C6BC-9F5A-1EC2-D4F42BF47E78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781"/>
              <a:stretch>
                <a:fillRect/>
              </a:stretch>
            </p:blipFill>
            <p:spPr bwMode="auto">
              <a:xfrm>
                <a:off x="7334249" y="5046886"/>
                <a:ext cx="1709737" cy="3863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9" name="TextBox 23">
            <a:extLst>
              <a:ext uri="{FF2B5EF4-FFF2-40B4-BE49-F238E27FC236}">
                <a16:creationId xmlns:a16="http://schemas.microsoft.com/office/drawing/2014/main" id="{2701516D-3D68-F415-9DE0-39758E30BE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1488" y="5218675"/>
            <a:ext cx="11015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  <a:sym typeface="Arial"/>
              </a:rPr>
              <a:t>[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  <a:sym typeface="Arial"/>
              </a:rPr>
              <a:t>검색어 입력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  <a:sym typeface="Arial"/>
              </a:rPr>
              <a:t>]</a:t>
            </a:r>
            <a:endParaRPr kumimoji="1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50925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7F7E7FD-5B2C-4C7B-B498-C80630F33F53}"/>
              </a:ext>
            </a:extLst>
          </p:cNvPr>
          <p:cNvGrpSpPr/>
          <p:nvPr/>
        </p:nvGrpSpPr>
        <p:grpSpPr>
          <a:xfrm>
            <a:off x="826794" y="1646091"/>
            <a:ext cx="3002665" cy="4161689"/>
            <a:chOff x="989354" y="1453051"/>
            <a:chExt cx="3002665" cy="416168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5EEF698-CD8D-4DBD-B915-DFB00393B1DE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39947B7-9F0D-41A6-9B76-D0D6448A2F7A}"/>
                </a:ext>
              </a:extLst>
            </p:cNvPr>
            <p:cNvSpPr txBox="1"/>
            <p:nvPr/>
          </p:nvSpPr>
          <p:spPr>
            <a:xfrm flipH="1">
              <a:off x="1261146" y="5035617"/>
              <a:ext cx="24590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j-cs"/>
                  <a:sym typeface="Arial"/>
                </a:rPr>
                <a:t>안드로이드와 서버 연동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B1752E51-387D-4A9A-8CE1-B506ED786885}"/>
                </a:ext>
              </a:extLst>
            </p:cNvPr>
            <p:cNvCxnSpPr>
              <a:cxnSpLocks/>
            </p:cNvCxnSpPr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그림 9" descr="상징, 그래픽, 로고, 폰트이(가) 표시된 사진&#10;&#10;자동 생성된 설명">
            <a:extLst>
              <a:ext uri="{FF2B5EF4-FFF2-40B4-BE49-F238E27FC236}">
                <a16:creationId xmlns:a16="http://schemas.microsoft.com/office/drawing/2014/main" id="{52F7D5A7-8F5E-BF1B-C206-AC4A7AF3B8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26" y="2427885"/>
            <a:ext cx="1440000" cy="1440000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A182F30D-2013-4BCB-8FAA-E343BB5ECE85}"/>
              </a:ext>
            </a:extLst>
          </p:cNvPr>
          <p:cNvGrpSpPr/>
          <p:nvPr/>
        </p:nvGrpSpPr>
        <p:grpSpPr>
          <a:xfrm>
            <a:off x="4599943" y="1646091"/>
            <a:ext cx="3002665" cy="4161689"/>
            <a:chOff x="989354" y="1453051"/>
            <a:chExt cx="3002665" cy="4161689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E5F1E685-8436-427F-B992-440FCA90FAF9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DE92F5C-3407-4A1D-926D-1D7CB6288FFB}"/>
                </a:ext>
              </a:extLst>
            </p:cNvPr>
            <p:cNvSpPr txBox="1"/>
            <p:nvPr/>
          </p:nvSpPr>
          <p:spPr>
            <a:xfrm flipH="1">
              <a:off x="1211505" y="5035617"/>
              <a:ext cx="2547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j-cs"/>
                  <a:sym typeface="Arial"/>
                </a:rPr>
                <a:t>필체를 이용한 특성분석</a:t>
              </a: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CC27E663-EF1D-4186-9145-3AFFBB30E9F6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j-cs"/>
                <a:sym typeface="Arial"/>
              </a:rPr>
              <a:t>Part 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j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462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기술 소개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CF67FE0-41F0-4D39-9EFE-3DBD0B9AA29F}"/>
              </a:ext>
            </a:extLst>
          </p:cNvPr>
          <p:cNvGrpSpPr/>
          <p:nvPr/>
        </p:nvGrpSpPr>
        <p:grpSpPr>
          <a:xfrm>
            <a:off x="8373092" y="1646091"/>
            <a:ext cx="3002665" cy="4161689"/>
            <a:chOff x="989354" y="1453051"/>
            <a:chExt cx="3002665" cy="4161689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17EE3430-1A2E-47B2-A04C-314FFE5D238B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67EA438-5C8B-44AA-8AC6-E58944798855}"/>
                </a:ext>
              </a:extLst>
            </p:cNvPr>
            <p:cNvSpPr txBox="1"/>
            <p:nvPr/>
          </p:nvSpPr>
          <p:spPr>
            <a:xfrm flipH="1">
              <a:off x="1153564" y="5055675"/>
              <a:ext cx="2674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j-cs"/>
                  <a:sym typeface="Arial"/>
                </a:rPr>
                <a:t>추천 알고리즘</a:t>
              </a: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F8181C3-65EF-4C06-8767-F8278DD98B22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KakaoTalk_Photo_2023-03-10-20-33-52 002.png" descr="KakaoTalk_Photo_2023-03-10-20-33-52 002.png">
            <a:extLst>
              <a:ext uri="{FF2B5EF4-FFF2-40B4-BE49-F238E27FC236}">
                <a16:creationId xmlns:a16="http://schemas.microsoft.com/office/drawing/2014/main" id="{2161A37C-42F9-7CD7-B64E-D0E877309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000" y="2247423"/>
            <a:ext cx="1799999" cy="180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그림 7" descr="화살이(가) 표시된 사진&#10;&#10;자동 생성된 설명">
            <a:extLst>
              <a:ext uri="{FF2B5EF4-FFF2-40B4-BE49-F238E27FC236}">
                <a16:creationId xmlns:a16="http://schemas.microsoft.com/office/drawing/2014/main" id="{E829F67D-C1A5-6F09-A868-8DA73AE9CFA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424" y="2427423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1866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7F7E7FD-5B2C-4C7B-B498-C80630F33F53}"/>
              </a:ext>
            </a:extLst>
          </p:cNvPr>
          <p:cNvGrpSpPr/>
          <p:nvPr/>
        </p:nvGrpSpPr>
        <p:grpSpPr>
          <a:xfrm>
            <a:off x="826794" y="1646091"/>
            <a:ext cx="3002665" cy="4161689"/>
            <a:chOff x="989354" y="1453051"/>
            <a:chExt cx="3002665" cy="416168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5EEF698-CD8D-4DBD-B915-DFB00393B1DE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39947B7-9F0D-41A6-9B76-D0D6448A2F7A}"/>
                </a:ext>
              </a:extLst>
            </p:cNvPr>
            <p:cNvSpPr txBox="1"/>
            <p:nvPr/>
          </p:nvSpPr>
          <p:spPr>
            <a:xfrm flipH="1">
              <a:off x="1261146" y="5035617"/>
              <a:ext cx="24590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j-cs"/>
                  <a:sym typeface="Arial"/>
                </a:rPr>
                <a:t>안드로이드와 서버 연동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B1752E51-387D-4A9A-8CE1-B506ED786885}"/>
                </a:ext>
              </a:extLst>
            </p:cNvPr>
            <p:cNvCxnSpPr>
              <a:cxnSpLocks/>
            </p:cNvCxnSpPr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그림 9" descr="상징, 그래픽, 로고, 폰트이(가) 표시된 사진&#10;&#10;자동 생성된 설명">
            <a:extLst>
              <a:ext uri="{FF2B5EF4-FFF2-40B4-BE49-F238E27FC236}">
                <a16:creationId xmlns:a16="http://schemas.microsoft.com/office/drawing/2014/main" id="{52F7D5A7-8F5E-BF1B-C206-AC4A7AF3B8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26" y="2427885"/>
            <a:ext cx="1440000" cy="1440000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A182F30D-2013-4BCB-8FAA-E343BB5ECE85}"/>
              </a:ext>
            </a:extLst>
          </p:cNvPr>
          <p:cNvGrpSpPr/>
          <p:nvPr/>
        </p:nvGrpSpPr>
        <p:grpSpPr>
          <a:xfrm>
            <a:off x="4599943" y="1646091"/>
            <a:ext cx="3002665" cy="4161689"/>
            <a:chOff x="989354" y="1453051"/>
            <a:chExt cx="3002665" cy="4161689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E5F1E685-8436-427F-B992-440FCA90FAF9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rgbClr val="93A9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DE92F5C-3407-4A1D-926D-1D7CB6288FFB}"/>
                </a:ext>
              </a:extLst>
            </p:cNvPr>
            <p:cNvSpPr txBox="1"/>
            <p:nvPr/>
          </p:nvSpPr>
          <p:spPr>
            <a:xfrm flipH="1">
              <a:off x="1211505" y="5035617"/>
              <a:ext cx="2547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j-cs"/>
                  <a:sym typeface="Arial"/>
                </a:rPr>
                <a:t>필체를 이용한 특성분석</a:t>
              </a: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CC27E663-EF1D-4186-9145-3AFFBB30E9F6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solidFill>
              <a:srgbClr val="93A9D1"/>
            </a:solidFill>
            <a:ln w="57150">
              <a:solidFill>
                <a:srgbClr val="93A9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j-cs"/>
                <a:sym typeface="Arial"/>
              </a:rPr>
              <a:t>Part 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j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462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기술 소개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CF67FE0-41F0-4D39-9EFE-3DBD0B9AA29F}"/>
              </a:ext>
            </a:extLst>
          </p:cNvPr>
          <p:cNvGrpSpPr/>
          <p:nvPr/>
        </p:nvGrpSpPr>
        <p:grpSpPr>
          <a:xfrm>
            <a:off x="8373092" y="1646091"/>
            <a:ext cx="3002665" cy="4161689"/>
            <a:chOff x="989354" y="1453051"/>
            <a:chExt cx="3002665" cy="4161689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17EE3430-1A2E-47B2-A04C-314FFE5D238B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67EA438-5C8B-44AA-8AC6-E58944798855}"/>
                </a:ext>
              </a:extLst>
            </p:cNvPr>
            <p:cNvSpPr txBox="1"/>
            <p:nvPr/>
          </p:nvSpPr>
          <p:spPr>
            <a:xfrm flipH="1">
              <a:off x="1153564" y="5055675"/>
              <a:ext cx="2674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j-cs"/>
                  <a:sym typeface="Arial"/>
                </a:rPr>
                <a:t>추천 알고리즘</a:t>
              </a: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F8181C3-65EF-4C06-8767-F8278DD98B22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KakaoTalk_Photo_2023-03-10-20-33-52 002.png" descr="KakaoTalk_Photo_2023-03-10-20-33-52 002.png">
            <a:extLst>
              <a:ext uri="{FF2B5EF4-FFF2-40B4-BE49-F238E27FC236}">
                <a16:creationId xmlns:a16="http://schemas.microsoft.com/office/drawing/2014/main" id="{2161A37C-42F9-7CD7-B64E-D0E877309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000" y="2247423"/>
            <a:ext cx="1799999" cy="180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그림 7" descr="화살이(가) 표시된 사진&#10;&#10;자동 생성된 설명">
            <a:extLst>
              <a:ext uri="{FF2B5EF4-FFF2-40B4-BE49-F238E27FC236}">
                <a16:creationId xmlns:a16="http://schemas.microsoft.com/office/drawing/2014/main" id="{E829F67D-C1A5-6F09-A868-8DA73AE9CFA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424" y="2427423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1305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3CB16E-7B14-5143-A726-73A90D4E8CB7}"/>
              </a:ext>
            </a:extLst>
          </p:cNvPr>
          <p:cNvSpPr txBox="1"/>
          <p:nvPr/>
        </p:nvSpPr>
        <p:spPr>
          <a:xfrm>
            <a:off x="345440" y="2809799"/>
            <a:ext cx="35975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  <a:sym typeface="Arial"/>
              </a:rPr>
              <a:t>데이터 수집부터 모델 훈련까지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  <a:sym typeface="Arial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직접 구축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  <a:sym typeface="Arial"/>
              </a:rPr>
              <a:t>한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  <a:sym typeface="Arial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  <a:sym typeface="Arial"/>
              </a:rPr>
              <a:t>한글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  <a:sym typeface="Arial"/>
              </a:rPr>
              <a:t>-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  <a:sym typeface="Arial"/>
              </a:rPr>
              <a:t>특성분석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j-cs"/>
              <a:sym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  <a:sym typeface="Arial"/>
              </a:rPr>
              <a:t>이진 분류 모델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j-cs"/>
              <a:sym typeface="Arial"/>
            </a:endParaRPr>
          </a:p>
        </p:txBody>
      </p:sp>
      <p:sp>
        <p:nvSpPr>
          <p:cNvPr id="156" name="TextBox 4"/>
          <p:cNvSpPr txBox="1"/>
          <p:nvPr/>
        </p:nvSpPr>
        <p:spPr>
          <a:xfrm>
            <a:off x="208279" y="159116"/>
            <a:ext cx="751842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600" b="1">
                <a:solidFill>
                  <a:srgbClr val="012540"/>
                </a:solid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  <a:sym typeface="Arial"/>
              </a:rPr>
              <a:t>Part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  <a:sym typeface="Arial"/>
              </a:rPr>
              <a:t>3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1254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j-cs"/>
              <a:sym typeface="Arial"/>
            </a:endParaRPr>
          </a:p>
        </p:txBody>
      </p:sp>
      <p:sp>
        <p:nvSpPr>
          <p:cNvPr id="157" name="1"/>
          <p:cNvSpPr/>
          <p:nvPr/>
        </p:nvSpPr>
        <p:spPr>
          <a:xfrm>
            <a:off x="3943009" y="1637061"/>
            <a:ext cx="651448" cy="65144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1</a:t>
            </a:r>
          </a:p>
        </p:txBody>
      </p:sp>
      <p:sp>
        <p:nvSpPr>
          <p:cNvPr id="158" name="데이터 수집 Data Collection"/>
          <p:cNvSpPr/>
          <p:nvPr/>
        </p:nvSpPr>
        <p:spPr>
          <a:xfrm>
            <a:off x="4761579" y="1604652"/>
            <a:ext cx="7027131" cy="716267"/>
          </a:xfrm>
          <a:prstGeom prst="roundRect">
            <a:avLst>
              <a:gd name="adj" fmla="val 25773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pPr>
            <a:r>
              <a:rPr kumimoji="0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데이터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수집</a:t>
            </a:r>
            <a:r>
              <a: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Data Collection</a:t>
            </a:r>
          </a:p>
        </p:txBody>
      </p:sp>
      <p:sp>
        <p:nvSpPr>
          <p:cNvPr id="159" name="전처리 Pre-processing"/>
          <p:cNvSpPr/>
          <p:nvPr/>
        </p:nvSpPr>
        <p:spPr>
          <a:xfrm>
            <a:off x="4761579" y="2479364"/>
            <a:ext cx="7027131" cy="716267"/>
          </a:xfrm>
          <a:prstGeom prst="roundRect">
            <a:avLst>
              <a:gd name="adj" fmla="val 25773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전처리</a:t>
            </a:r>
            <a:r>
              <a: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Pre-processing</a:t>
            </a:r>
          </a:p>
        </p:txBody>
      </p:sp>
      <p:sp>
        <p:nvSpPr>
          <p:cNvPr id="160" name="특징 추출 Feature Extraction"/>
          <p:cNvSpPr/>
          <p:nvPr/>
        </p:nvSpPr>
        <p:spPr>
          <a:xfrm>
            <a:off x="4761579" y="3354077"/>
            <a:ext cx="7027131" cy="716267"/>
          </a:xfrm>
          <a:prstGeom prst="roundRect">
            <a:avLst>
              <a:gd name="adj" fmla="val 25773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pPr>
            <a:r>
              <a:rPr kumimoji="0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특징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추출</a:t>
            </a:r>
            <a:r>
              <a: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Feature Extraction</a:t>
            </a:r>
          </a:p>
        </p:txBody>
      </p:sp>
      <p:sp>
        <p:nvSpPr>
          <p:cNvPr id="161" name="모델링 Model Training and Testing"/>
          <p:cNvSpPr/>
          <p:nvPr/>
        </p:nvSpPr>
        <p:spPr>
          <a:xfrm>
            <a:off x="4761579" y="4228789"/>
            <a:ext cx="7027131" cy="716267"/>
          </a:xfrm>
          <a:prstGeom prst="roundRect">
            <a:avLst>
              <a:gd name="adj" fmla="val 25773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pPr>
            <a:r>
              <a:rPr kumimoji="0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모델링</a:t>
            </a:r>
            <a:r>
              <a: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Model Training and Testing</a:t>
            </a:r>
          </a:p>
        </p:txBody>
      </p:sp>
      <p:sp>
        <p:nvSpPr>
          <p:cNvPr id="162" name="특성 예측 Personality Traits Prediction and Application"/>
          <p:cNvSpPr/>
          <p:nvPr/>
        </p:nvSpPr>
        <p:spPr>
          <a:xfrm>
            <a:off x="4755986" y="5103501"/>
            <a:ext cx="7038317" cy="716267"/>
          </a:xfrm>
          <a:prstGeom prst="roundRect">
            <a:avLst>
              <a:gd name="adj" fmla="val 25773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pPr>
            <a:r>
              <a:rPr kumimoji="0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특성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예측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Personality Traits Prediction and Application</a:t>
            </a:r>
          </a:p>
        </p:txBody>
      </p:sp>
      <p:sp>
        <p:nvSpPr>
          <p:cNvPr id="163" name="2"/>
          <p:cNvSpPr/>
          <p:nvPr/>
        </p:nvSpPr>
        <p:spPr>
          <a:xfrm>
            <a:off x="3943009" y="2479364"/>
            <a:ext cx="651448" cy="65144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2</a:t>
            </a:r>
          </a:p>
        </p:txBody>
      </p:sp>
      <p:sp>
        <p:nvSpPr>
          <p:cNvPr id="164" name="3"/>
          <p:cNvSpPr/>
          <p:nvPr/>
        </p:nvSpPr>
        <p:spPr>
          <a:xfrm>
            <a:off x="3943009" y="3386486"/>
            <a:ext cx="651448" cy="65144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3</a:t>
            </a:r>
          </a:p>
        </p:txBody>
      </p:sp>
      <p:sp>
        <p:nvSpPr>
          <p:cNvPr id="165" name="4"/>
          <p:cNvSpPr/>
          <p:nvPr/>
        </p:nvSpPr>
        <p:spPr>
          <a:xfrm>
            <a:off x="3943009" y="4228789"/>
            <a:ext cx="651448" cy="65144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4</a:t>
            </a:r>
          </a:p>
        </p:txBody>
      </p:sp>
      <p:sp>
        <p:nvSpPr>
          <p:cNvPr id="166" name="5"/>
          <p:cNvSpPr/>
          <p:nvPr/>
        </p:nvSpPr>
        <p:spPr>
          <a:xfrm>
            <a:off x="3943009" y="5103501"/>
            <a:ext cx="651448" cy="65144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5</a:t>
            </a:r>
          </a:p>
        </p:txBody>
      </p:sp>
      <p:sp>
        <p:nvSpPr>
          <p:cNvPr id="167" name="TextBox 5"/>
          <p:cNvSpPr txBox="1"/>
          <p:nvPr/>
        </p:nvSpPr>
        <p:spPr>
          <a:xfrm>
            <a:off x="1051560" y="174503"/>
            <a:ext cx="4877554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600">
                <a:solidFill>
                  <a:srgbClr val="012540"/>
                </a:solidFill>
                <a:latin typeface="NanumSquare ExtraBold"/>
                <a:ea typeface="NanumSquare ExtraBold"/>
                <a:cs typeface="NanumSquare ExtraBold"/>
                <a:sym typeface="NanumSquare ExtraBold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ExtraBold"/>
              </a:rPr>
              <a:t>기술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ExtraBold"/>
              </a:rPr>
              <a:t>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ExtraBold"/>
              </a:rPr>
              <a:t>소개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ExtraBold"/>
              </a:rPr>
              <a:t> :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ExtraBold"/>
              </a:rPr>
              <a:t>특성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ExtraBold"/>
              </a:rPr>
              <a:t>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ExtraBold"/>
              </a:rPr>
              <a:t>분석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1254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sym typeface="NanumSquare ExtraBold"/>
            </a:endParaRPr>
          </a:p>
        </p:txBody>
      </p:sp>
      <p:sp>
        <p:nvSpPr>
          <p:cNvPr id="168" name="직선 연결선 3"/>
          <p:cNvSpPr/>
          <p:nvPr/>
        </p:nvSpPr>
        <p:spPr>
          <a:xfrm>
            <a:off x="0" y="975360"/>
            <a:ext cx="12192000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j-cs"/>
              <a:sym typeface="Arial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18E3697-4EDE-4C38-D6B9-6CD2B4EB544F}"/>
              </a:ext>
            </a:extLst>
          </p:cNvPr>
          <p:cNvCxnSpPr/>
          <p:nvPr/>
        </p:nvCxnSpPr>
        <p:spPr>
          <a:xfrm>
            <a:off x="419100" y="2550162"/>
            <a:ext cx="5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8D332B2-F72B-B1FB-44E0-87FDB7305EB6}"/>
              </a:ext>
            </a:extLst>
          </p:cNvPr>
          <p:cNvSpPr txBox="1"/>
          <p:nvPr/>
        </p:nvSpPr>
        <p:spPr>
          <a:xfrm flipH="1">
            <a:off x="345439" y="1926134"/>
            <a:ext cx="2353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개발 프로세스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15406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Box 4"/>
          <p:cNvSpPr txBox="1"/>
          <p:nvPr/>
        </p:nvSpPr>
        <p:spPr>
          <a:xfrm>
            <a:off x="208279" y="159116"/>
            <a:ext cx="751842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600" b="1">
                <a:solidFill>
                  <a:srgbClr val="012540"/>
                </a:solid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Part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3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1254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57" name="1"/>
          <p:cNvSpPr/>
          <p:nvPr/>
        </p:nvSpPr>
        <p:spPr>
          <a:xfrm>
            <a:off x="2256713" y="1637061"/>
            <a:ext cx="651448" cy="65144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1</a:t>
            </a:r>
          </a:p>
        </p:txBody>
      </p:sp>
      <p:sp>
        <p:nvSpPr>
          <p:cNvPr id="158" name="데이터 수집 Data Collection"/>
          <p:cNvSpPr/>
          <p:nvPr/>
        </p:nvSpPr>
        <p:spPr>
          <a:xfrm>
            <a:off x="3075283" y="1604652"/>
            <a:ext cx="7027131" cy="716267"/>
          </a:xfrm>
          <a:prstGeom prst="roundRect">
            <a:avLst>
              <a:gd name="adj" fmla="val 25773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pPr>
            <a:r>
              <a:rPr kumimoji="0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데이터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수집</a:t>
            </a:r>
            <a:r>
              <a: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Data Collection</a:t>
            </a:r>
          </a:p>
        </p:txBody>
      </p:sp>
      <p:sp>
        <p:nvSpPr>
          <p:cNvPr id="159" name="전처리 Pre-processing"/>
          <p:cNvSpPr/>
          <p:nvPr/>
        </p:nvSpPr>
        <p:spPr>
          <a:xfrm>
            <a:off x="3075283" y="2479364"/>
            <a:ext cx="7027131" cy="716267"/>
          </a:xfrm>
          <a:prstGeom prst="roundRect">
            <a:avLst>
              <a:gd name="adj" fmla="val 25773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전처리</a:t>
            </a:r>
            <a:r>
              <a: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Pre-processing</a:t>
            </a:r>
          </a:p>
        </p:txBody>
      </p:sp>
      <p:sp>
        <p:nvSpPr>
          <p:cNvPr id="160" name="특징 추출 Feature Extraction"/>
          <p:cNvSpPr/>
          <p:nvPr/>
        </p:nvSpPr>
        <p:spPr>
          <a:xfrm>
            <a:off x="3075283" y="3354077"/>
            <a:ext cx="7027131" cy="716267"/>
          </a:xfrm>
          <a:prstGeom prst="roundRect">
            <a:avLst>
              <a:gd name="adj" fmla="val 25773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pPr>
            <a:r>
              <a:rPr kumimoji="0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특징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추출</a:t>
            </a:r>
            <a:r>
              <a: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Feature Extraction</a:t>
            </a:r>
          </a:p>
        </p:txBody>
      </p:sp>
      <p:sp>
        <p:nvSpPr>
          <p:cNvPr id="161" name="모델링 Model Training and Testing"/>
          <p:cNvSpPr/>
          <p:nvPr/>
        </p:nvSpPr>
        <p:spPr>
          <a:xfrm>
            <a:off x="3075283" y="4228789"/>
            <a:ext cx="7027131" cy="716267"/>
          </a:xfrm>
          <a:prstGeom prst="roundRect">
            <a:avLst>
              <a:gd name="adj" fmla="val 25773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pPr>
            <a:r>
              <a:rPr kumimoji="0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모델링</a:t>
            </a:r>
            <a:r>
              <a: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Model Training and Testing</a:t>
            </a:r>
          </a:p>
        </p:txBody>
      </p:sp>
      <p:sp>
        <p:nvSpPr>
          <p:cNvPr id="162" name="특성 예측 Personality Traits Prediction and Application"/>
          <p:cNvSpPr/>
          <p:nvPr/>
        </p:nvSpPr>
        <p:spPr>
          <a:xfrm>
            <a:off x="3069690" y="5103501"/>
            <a:ext cx="7038317" cy="716267"/>
          </a:xfrm>
          <a:prstGeom prst="roundRect">
            <a:avLst>
              <a:gd name="adj" fmla="val 25773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pPr>
            <a:r>
              <a:rPr kumimoji="0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특성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예측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Personality Traits Prediction and Application</a:t>
            </a:r>
          </a:p>
        </p:txBody>
      </p:sp>
      <p:sp>
        <p:nvSpPr>
          <p:cNvPr id="163" name="2"/>
          <p:cNvSpPr/>
          <p:nvPr/>
        </p:nvSpPr>
        <p:spPr>
          <a:xfrm>
            <a:off x="2256713" y="2479364"/>
            <a:ext cx="651448" cy="65144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2</a:t>
            </a:r>
          </a:p>
        </p:txBody>
      </p:sp>
      <p:sp>
        <p:nvSpPr>
          <p:cNvPr id="164" name="3"/>
          <p:cNvSpPr/>
          <p:nvPr/>
        </p:nvSpPr>
        <p:spPr>
          <a:xfrm>
            <a:off x="2256713" y="3386486"/>
            <a:ext cx="651448" cy="65144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3</a:t>
            </a:r>
          </a:p>
        </p:txBody>
      </p:sp>
      <p:sp>
        <p:nvSpPr>
          <p:cNvPr id="165" name="4"/>
          <p:cNvSpPr/>
          <p:nvPr/>
        </p:nvSpPr>
        <p:spPr>
          <a:xfrm>
            <a:off x="2256713" y="4228789"/>
            <a:ext cx="651448" cy="65144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4</a:t>
            </a:r>
          </a:p>
        </p:txBody>
      </p:sp>
      <p:sp>
        <p:nvSpPr>
          <p:cNvPr id="166" name="5"/>
          <p:cNvSpPr/>
          <p:nvPr/>
        </p:nvSpPr>
        <p:spPr>
          <a:xfrm>
            <a:off x="2256713" y="5103501"/>
            <a:ext cx="651448" cy="65144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5</a:t>
            </a:r>
          </a:p>
        </p:txBody>
      </p:sp>
      <p:sp>
        <p:nvSpPr>
          <p:cNvPr id="167" name="TextBox 5"/>
          <p:cNvSpPr txBox="1"/>
          <p:nvPr/>
        </p:nvSpPr>
        <p:spPr>
          <a:xfrm>
            <a:off x="1051560" y="174503"/>
            <a:ext cx="4877554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600">
                <a:solidFill>
                  <a:srgbClr val="012540"/>
                </a:solidFill>
                <a:latin typeface="NanumSquare ExtraBold"/>
                <a:ea typeface="NanumSquare ExtraBold"/>
                <a:cs typeface="NanumSquare ExtraBold"/>
                <a:sym typeface="NanumSquare ExtraBold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ExtraBold"/>
              </a:rPr>
              <a:t>기술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ExtraBold"/>
              </a:rPr>
              <a:t>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ExtraBold"/>
              </a:rPr>
              <a:t>소개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ExtraBold"/>
              </a:rPr>
              <a:t> :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ExtraBold"/>
              </a:rPr>
              <a:t>특성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ExtraBold"/>
              </a:rPr>
              <a:t>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ExtraBold"/>
              </a:rPr>
              <a:t>분석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1254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sym typeface="NanumSquare ExtraBold"/>
            </a:endParaRPr>
          </a:p>
        </p:txBody>
      </p:sp>
      <p:sp>
        <p:nvSpPr>
          <p:cNvPr id="168" name="직선 연결선 3"/>
          <p:cNvSpPr/>
          <p:nvPr/>
        </p:nvSpPr>
        <p:spPr>
          <a:xfrm>
            <a:off x="0" y="975360"/>
            <a:ext cx="12192000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Box 4"/>
          <p:cNvSpPr txBox="1"/>
          <p:nvPr/>
        </p:nvSpPr>
        <p:spPr>
          <a:xfrm>
            <a:off x="208279" y="159116"/>
            <a:ext cx="751842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 b="1">
                <a:solidFill>
                  <a:srgbClr val="012540"/>
                </a:solid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Part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3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1254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71" name="1"/>
          <p:cNvSpPr/>
          <p:nvPr/>
        </p:nvSpPr>
        <p:spPr>
          <a:xfrm>
            <a:off x="2256713" y="1637061"/>
            <a:ext cx="651448" cy="651448"/>
          </a:xfrm>
          <a:prstGeom prst="roundRect">
            <a:avLst>
              <a:gd name="adj" fmla="val 15000"/>
            </a:avLst>
          </a:prstGeom>
          <a:solidFill>
            <a:srgbClr val="91A8D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1</a:t>
            </a:r>
          </a:p>
        </p:txBody>
      </p:sp>
      <p:sp>
        <p:nvSpPr>
          <p:cNvPr id="172" name="데이터 수집 Data Collection"/>
          <p:cNvSpPr/>
          <p:nvPr/>
        </p:nvSpPr>
        <p:spPr>
          <a:xfrm>
            <a:off x="3075283" y="1604652"/>
            <a:ext cx="7027131" cy="716267"/>
          </a:xfrm>
          <a:prstGeom prst="roundRect">
            <a:avLst>
              <a:gd name="adj" fmla="val 25773"/>
            </a:avLst>
          </a:prstGeom>
          <a:solidFill>
            <a:srgbClr val="91A8D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pPr>
            <a:r>
              <a:rPr kumimoji="0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데이터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수집</a:t>
            </a:r>
            <a:r>
              <a: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Data Collection</a:t>
            </a:r>
          </a:p>
        </p:txBody>
      </p:sp>
      <p:sp>
        <p:nvSpPr>
          <p:cNvPr id="173" name="전처리 Pre-processing"/>
          <p:cNvSpPr/>
          <p:nvPr/>
        </p:nvSpPr>
        <p:spPr>
          <a:xfrm>
            <a:off x="3075283" y="2479364"/>
            <a:ext cx="7027131" cy="716267"/>
          </a:xfrm>
          <a:prstGeom prst="roundRect">
            <a:avLst>
              <a:gd name="adj" fmla="val 25773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전처리</a:t>
            </a:r>
            <a:r>
              <a: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Pre-processing</a:t>
            </a:r>
          </a:p>
        </p:txBody>
      </p:sp>
      <p:sp>
        <p:nvSpPr>
          <p:cNvPr id="174" name="특징 추출 Feature Extraction"/>
          <p:cNvSpPr/>
          <p:nvPr/>
        </p:nvSpPr>
        <p:spPr>
          <a:xfrm>
            <a:off x="3075283" y="3354077"/>
            <a:ext cx="7027131" cy="716267"/>
          </a:xfrm>
          <a:prstGeom prst="roundRect">
            <a:avLst>
              <a:gd name="adj" fmla="val 25773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pPr>
            <a:r>
              <a:rPr kumimoji="0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특징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추출</a:t>
            </a:r>
            <a:r>
              <a: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Feature Extraction</a:t>
            </a:r>
          </a:p>
        </p:txBody>
      </p:sp>
      <p:sp>
        <p:nvSpPr>
          <p:cNvPr id="175" name="모델링 Model Training and Testing"/>
          <p:cNvSpPr/>
          <p:nvPr/>
        </p:nvSpPr>
        <p:spPr>
          <a:xfrm>
            <a:off x="3075283" y="4228789"/>
            <a:ext cx="7027131" cy="716267"/>
          </a:xfrm>
          <a:prstGeom prst="roundRect">
            <a:avLst>
              <a:gd name="adj" fmla="val 25773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pPr>
            <a:r>
              <a:rPr kumimoji="0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모델링</a:t>
            </a:r>
            <a:r>
              <a: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Model Training and Testing</a:t>
            </a:r>
          </a:p>
        </p:txBody>
      </p:sp>
      <p:sp>
        <p:nvSpPr>
          <p:cNvPr id="176" name="특성 예측 Personality Traits Prediction and Application"/>
          <p:cNvSpPr/>
          <p:nvPr/>
        </p:nvSpPr>
        <p:spPr>
          <a:xfrm>
            <a:off x="3069690" y="5103501"/>
            <a:ext cx="7038317" cy="716267"/>
          </a:xfrm>
          <a:prstGeom prst="roundRect">
            <a:avLst>
              <a:gd name="adj" fmla="val 25773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pPr>
            <a:r>
              <a:rPr kumimoji="0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특성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예측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Personality Traits Prediction and Application</a:t>
            </a:r>
          </a:p>
        </p:txBody>
      </p:sp>
      <p:sp>
        <p:nvSpPr>
          <p:cNvPr id="177" name="2"/>
          <p:cNvSpPr/>
          <p:nvPr/>
        </p:nvSpPr>
        <p:spPr>
          <a:xfrm>
            <a:off x="2256713" y="2479364"/>
            <a:ext cx="651448" cy="65144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2</a:t>
            </a:r>
          </a:p>
        </p:txBody>
      </p:sp>
      <p:sp>
        <p:nvSpPr>
          <p:cNvPr id="178" name="3"/>
          <p:cNvSpPr/>
          <p:nvPr/>
        </p:nvSpPr>
        <p:spPr>
          <a:xfrm>
            <a:off x="2256713" y="3386486"/>
            <a:ext cx="651448" cy="65144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3</a:t>
            </a:r>
          </a:p>
        </p:txBody>
      </p:sp>
      <p:sp>
        <p:nvSpPr>
          <p:cNvPr id="179" name="4"/>
          <p:cNvSpPr/>
          <p:nvPr/>
        </p:nvSpPr>
        <p:spPr>
          <a:xfrm>
            <a:off x="2256713" y="4228789"/>
            <a:ext cx="651448" cy="65144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4</a:t>
            </a:r>
          </a:p>
        </p:txBody>
      </p:sp>
      <p:sp>
        <p:nvSpPr>
          <p:cNvPr id="180" name="5"/>
          <p:cNvSpPr/>
          <p:nvPr/>
        </p:nvSpPr>
        <p:spPr>
          <a:xfrm>
            <a:off x="2256713" y="5103501"/>
            <a:ext cx="651448" cy="65144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5</a:t>
            </a:r>
          </a:p>
        </p:txBody>
      </p:sp>
      <p:sp>
        <p:nvSpPr>
          <p:cNvPr id="181" name="TextBox 5"/>
          <p:cNvSpPr txBox="1"/>
          <p:nvPr/>
        </p:nvSpPr>
        <p:spPr>
          <a:xfrm>
            <a:off x="1051560" y="174503"/>
            <a:ext cx="4877554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600">
                <a:solidFill>
                  <a:srgbClr val="012540"/>
                </a:solidFill>
                <a:latin typeface="NanumSquare ExtraBold"/>
                <a:ea typeface="NanumSquare ExtraBold"/>
                <a:cs typeface="NanumSquare ExtraBold"/>
                <a:sym typeface="NanumSquare ExtraBold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ExtraBold"/>
              </a:rPr>
              <a:t>기술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ExtraBold"/>
              </a:rPr>
              <a:t>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ExtraBold"/>
              </a:rPr>
              <a:t>소개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ExtraBold"/>
              </a:rPr>
              <a:t> :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ExtraBold"/>
              </a:rPr>
              <a:t>특성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ExtraBold"/>
              </a:rPr>
              <a:t>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ExtraBold"/>
              </a:rPr>
              <a:t>분석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1254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sym typeface="NanumSquare ExtraBold"/>
            </a:endParaRPr>
          </a:p>
        </p:txBody>
      </p:sp>
      <p:sp>
        <p:nvSpPr>
          <p:cNvPr id="182" name="직선 연결선 3"/>
          <p:cNvSpPr/>
          <p:nvPr/>
        </p:nvSpPr>
        <p:spPr>
          <a:xfrm>
            <a:off x="0" y="975360"/>
            <a:ext cx="12192000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</a:rPr>
              <a:t>Part 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5"/>
            <a:ext cx="5683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작품 소개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DF6729-1FA8-6414-3874-EF556688DFA8}"/>
              </a:ext>
            </a:extLst>
          </p:cNvPr>
          <p:cNvSpPr txBox="1"/>
          <p:nvPr/>
        </p:nvSpPr>
        <p:spPr>
          <a:xfrm>
            <a:off x="4981437" y="1518074"/>
            <a:ext cx="222912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0" kern="1200" dirty="0">
                <a:solidFill>
                  <a:srgbClr val="024B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소</a:t>
            </a:r>
            <a:r>
              <a:rPr lang="ko-KR" altLang="en-US" sz="3600" kern="1200" dirty="0"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서특필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F669E4A-AF2C-A2CF-81F1-368317BF54C9}"/>
              </a:ext>
            </a:extLst>
          </p:cNvPr>
          <p:cNvCxnSpPr>
            <a:cxnSpLocks/>
          </p:cNvCxnSpPr>
          <p:nvPr/>
        </p:nvCxnSpPr>
        <p:spPr>
          <a:xfrm>
            <a:off x="5826000" y="2414584"/>
            <a:ext cx="540000" cy="0"/>
          </a:xfrm>
          <a:prstGeom prst="line">
            <a:avLst/>
          </a:prstGeom>
          <a:ln w="57150">
            <a:solidFill>
              <a:srgbClr val="024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CB1DA06-F3F8-5554-9AF1-65118BE68DEB}"/>
              </a:ext>
            </a:extLst>
          </p:cNvPr>
          <p:cNvSpPr/>
          <p:nvPr/>
        </p:nvSpPr>
        <p:spPr>
          <a:xfrm>
            <a:off x="4844400" y="3417445"/>
            <a:ext cx="2503199" cy="250319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명조 ExtraBold" panose="02020603020101020101" pitchFamily="18" charset="-127"/>
                <a:ea typeface="나눔명조 ExtraBold" panose="02020603020101020101" pitchFamily="18" charset="-127"/>
                <a:cs typeface="+mn-cs"/>
              </a:rPr>
              <a:t>ㅅㅅ</a:t>
            </a:r>
            <a:endParaRPr kumimoji="0" lang="en-US" altLang="ko-KR" sz="5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명조 ExtraBold" panose="02020603020101020101" pitchFamily="18" charset="-127"/>
              <a:ea typeface="나눔명조 ExtraBold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명조 ExtraBold" panose="02020603020101020101" pitchFamily="18" charset="-127"/>
                <a:ea typeface="나눔명조 ExtraBold" panose="02020603020101020101" pitchFamily="18" charset="-127"/>
                <a:cs typeface="+mn-cs"/>
              </a:rPr>
              <a:t>ㅌㅍ</a:t>
            </a:r>
            <a:endParaRPr kumimoji="0" lang="en-US" altLang="ko-KR" sz="5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명조 ExtraBold" panose="02020603020101020101" pitchFamily="18" charset="-127"/>
              <a:ea typeface="나눔명조 ExtraBold" panose="02020603020101020101" pitchFamily="18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AF43FB-DE02-8243-25F8-2EF56ECFD808}"/>
              </a:ext>
            </a:extLst>
          </p:cNvPr>
          <p:cNvSpPr txBox="1"/>
          <p:nvPr/>
        </p:nvSpPr>
        <p:spPr>
          <a:xfrm>
            <a:off x="3865562" y="2548086"/>
            <a:ext cx="44608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안드로이드 모바일 애플리케이션</a:t>
            </a:r>
            <a:endParaRPr lang="en-US" altLang="ko-KR" sz="2000" kern="1200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83336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0D7931B-481C-8F9C-AF72-B573F4242B67}"/>
              </a:ext>
            </a:extLst>
          </p:cNvPr>
          <p:cNvCxnSpPr/>
          <p:nvPr/>
        </p:nvCxnSpPr>
        <p:spPr>
          <a:xfrm>
            <a:off x="419100" y="2550162"/>
            <a:ext cx="5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rPr>
              <a:t>Part 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5"/>
            <a:ext cx="509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기술 소개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: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특성 분석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AEBDDA-AC52-6202-C9BE-85BA25B808EE}"/>
              </a:ext>
            </a:extLst>
          </p:cNvPr>
          <p:cNvSpPr txBox="1"/>
          <p:nvPr/>
        </p:nvSpPr>
        <p:spPr>
          <a:xfrm flipH="1">
            <a:off x="345439" y="1926134"/>
            <a:ext cx="2353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1.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데이터 수집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820B71-1996-2DF8-BA0F-C9F3018EEDB8}"/>
              </a:ext>
            </a:extLst>
          </p:cNvPr>
          <p:cNvSpPr txBox="1"/>
          <p:nvPr/>
        </p:nvSpPr>
        <p:spPr>
          <a:xfrm>
            <a:off x="345439" y="2809799"/>
            <a:ext cx="60824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모델 훈련을 위해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다양한 사람들의 </a:t>
            </a:r>
            <a:r>
              <a:rPr kumimoji="0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손글씨와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 특성 데이터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를 수집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NanumSquare Regular"/>
              <a:sym typeface="NanumSquare Regular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NanumSquare Regular"/>
                <a:sym typeface="NanumSquare Regular"/>
              </a:rPr>
              <a:t>학계에서 가장 널리 인정받는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NanumSquare Regular"/>
              <a:sym typeface="NanumSquare Regular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5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요인 모델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(Five Factor Model, FFM)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의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NanumSquare Regular"/>
              </a:rPr>
              <a:t>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Regular"/>
                <a:sym typeface="NanumSquare Regular"/>
              </a:rPr>
              <a:t>Big 5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NanumSquare Regular"/>
                <a:sym typeface="NanumSquare Regular"/>
              </a:rPr>
              <a:t>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NanumSquare Regular"/>
                <a:sym typeface="NanumSquare Regular"/>
              </a:rPr>
              <a:t>특성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NanumSquare Regular"/>
              <a:sym typeface="NanumSquare Regular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NanumSquare Regular"/>
                <a:sym typeface="NanumSquare Regular"/>
              </a:rPr>
              <a:t>O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NanumSquare Regular"/>
                <a:sym typeface="NanumSquare Regular"/>
              </a:rPr>
              <a:t>개방성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NanumSquare Regular"/>
                <a:sym typeface="NanumSquare Regular"/>
              </a:rPr>
              <a:t>| C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NanumSquare Regular"/>
                <a:sym typeface="NanumSquare Regular"/>
              </a:rPr>
              <a:t>성실성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NanumSquare Regular"/>
                <a:sym typeface="NanumSquare Regular"/>
              </a:rPr>
              <a:t>| E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NanumSquare Regular"/>
                <a:sym typeface="NanumSquare Regular"/>
              </a:rPr>
              <a:t>외향성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NanumSquare Regular"/>
                <a:sym typeface="NanumSquare Regular"/>
              </a:rPr>
              <a:t>| A </a:t>
            </a:r>
            <a:r>
              <a:rPr kumimoji="0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NanumSquare Regular"/>
                <a:sym typeface="NanumSquare Regular"/>
              </a:rPr>
              <a:t>우호성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NanumSquare Regular"/>
                <a:sym typeface="NanumSquare Regular"/>
              </a:rPr>
              <a:t>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NanumSquare Regular"/>
                <a:sym typeface="NanumSquare Regular"/>
              </a:rPr>
              <a:t>| N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NanumSquare Regular"/>
                <a:sym typeface="NanumSquare Regular"/>
              </a:rPr>
              <a:t>신경증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NanumSquare Regular"/>
              <a:sym typeface="NanumSquare Regular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NanumSquare Regular"/>
                <a:sym typeface="NanumSquare Regular"/>
              </a:rPr>
              <a:t>→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NanumSquare Regular"/>
                <a:sym typeface="NanumSquare Regular"/>
              </a:rPr>
              <a:t>50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NanumSquare Regular"/>
                <a:sym typeface="NanumSquare Regular"/>
              </a:rPr>
              <a:t>점 기준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NanumSquare Regular"/>
                <a:sym typeface="NanumSquare Regular"/>
              </a:rPr>
              <a:t>1, 0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NanumSquare Regular"/>
                <a:sym typeface="NanumSquare Regular"/>
              </a:rPr>
              <a:t>이진 레이블링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NanumSquare Regular"/>
              <a:sym typeface="NanumSquare Regular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NanumSquare Regular"/>
              <a:sym typeface="NanumSquare Regular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NanumSquare Regular"/>
                <a:sym typeface="NanumSquare Regular"/>
              </a:rPr>
              <a:t>→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NanumSquare Regular"/>
              </a:rPr>
              <a:t>남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NanumSquare Regular"/>
              </a:rPr>
              <a:t>232 +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NanumSquare Regular"/>
              </a:rPr>
              <a:t>여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NanumSquare Regular"/>
              </a:rPr>
              <a:t>280 =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NanumSquare Regular"/>
              </a:rPr>
              <a:t>총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NanumSquare Regular"/>
              </a:rPr>
              <a:t>512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NanumSquare Regular"/>
              </a:rPr>
              <a:t>개의 데이터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NanumSquare Regular"/>
              </a:rPr>
              <a:t>(20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NanumSquare Regular"/>
              </a:rPr>
              <a:t>대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NanumSquare Regular"/>
              </a:rPr>
              <a:t>)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NanumSquare Regular"/>
              <a:sym typeface="NanumSquare Regular"/>
            </a:endParaRPr>
          </a:p>
        </p:txBody>
      </p:sp>
      <p:pic>
        <p:nvPicPr>
          <p:cNvPr id="2" name="이미지" descr="이미지">
            <a:extLst>
              <a:ext uri="{FF2B5EF4-FFF2-40B4-BE49-F238E27FC236}">
                <a16:creationId xmlns:a16="http://schemas.microsoft.com/office/drawing/2014/main" id="{5B7B6D7C-4B7B-F8FA-CFDA-4DF234382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964" y="1836497"/>
            <a:ext cx="2928461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카카오같이가치에서 제공하는 Big 5 성격 검사지">
            <a:extLst>
              <a:ext uri="{FF2B5EF4-FFF2-40B4-BE49-F238E27FC236}">
                <a16:creationId xmlns:a16="http://schemas.microsoft.com/office/drawing/2014/main" id="{61FB0E8E-78A1-8C3D-C6CD-3992032554B9}"/>
              </a:ext>
            </a:extLst>
          </p:cNvPr>
          <p:cNvSpPr txBox="1"/>
          <p:nvPr/>
        </p:nvSpPr>
        <p:spPr>
          <a:xfrm>
            <a:off x="6873215" y="5661198"/>
            <a:ext cx="4163958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카카오같이가치에서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제공하는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Big 5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한글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검사지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NanumSquare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3404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Box 4"/>
          <p:cNvSpPr txBox="1"/>
          <p:nvPr/>
        </p:nvSpPr>
        <p:spPr>
          <a:xfrm>
            <a:off x="208279" y="159116"/>
            <a:ext cx="751842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600" b="1">
                <a:solidFill>
                  <a:srgbClr val="012540"/>
                </a:solid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Part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3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1254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52" name="1"/>
          <p:cNvSpPr/>
          <p:nvPr/>
        </p:nvSpPr>
        <p:spPr>
          <a:xfrm>
            <a:off x="2256713" y="1637061"/>
            <a:ext cx="651448" cy="65144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1</a:t>
            </a:r>
          </a:p>
        </p:txBody>
      </p:sp>
      <p:sp>
        <p:nvSpPr>
          <p:cNvPr id="253" name="데이터 수집 Data Collection"/>
          <p:cNvSpPr/>
          <p:nvPr/>
        </p:nvSpPr>
        <p:spPr>
          <a:xfrm>
            <a:off x="3075283" y="1604652"/>
            <a:ext cx="7027131" cy="716267"/>
          </a:xfrm>
          <a:prstGeom prst="roundRect">
            <a:avLst>
              <a:gd name="adj" fmla="val 25773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pPr>
            <a:r>
              <a:rPr kumimoji="0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데이터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수집</a:t>
            </a:r>
            <a:r>
              <a: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Data Collection</a:t>
            </a:r>
          </a:p>
        </p:txBody>
      </p:sp>
      <p:sp>
        <p:nvSpPr>
          <p:cNvPr id="254" name="전처리 Pre-processing"/>
          <p:cNvSpPr/>
          <p:nvPr/>
        </p:nvSpPr>
        <p:spPr>
          <a:xfrm>
            <a:off x="3075283" y="2479364"/>
            <a:ext cx="7027131" cy="716267"/>
          </a:xfrm>
          <a:prstGeom prst="roundRect">
            <a:avLst>
              <a:gd name="adj" fmla="val 25773"/>
            </a:avLst>
          </a:prstGeom>
          <a:solidFill>
            <a:srgbClr val="91A8D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전처리</a:t>
            </a:r>
            <a:r>
              <a: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Pre-processing</a:t>
            </a:r>
          </a:p>
        </p:txBody>
      </p:sp>
      <p:sp>
        <p:nvSpPr>
          <p:cNvPr id="255" name="특징 추출 Feature Extraction"/>
          <p:cNvSpPr/>
          <p:nvPr/>
        </p:nvSpPr>
        <p:spPr>
          <a:xfrm>
            <a:off x="3075283" y="3354077"/>
            <a:ext cx="7027131" cy="716267"/>
          </a:xfrm>
          <a:prstGeom prst="roundRect">
            <a:avLst>
              <a:gd name="adj" fmla="val 25773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pPr>
            <a:r>
              <a:rPr kumimoji="0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특징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추출</a:t>
            </a:r>
            <a:r>
              <a: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Feature Extraction</a:t>
            </a:r>
          </a:p>
        </p:txBody>
      </p:sp>
      <p:sp>
        <p:nvSpPr>
          <p:cNvPr id="256" name="모델링 Model Training and Testing"/>
          <p:cNvSpPr/>
          <p:nvPr/>
        </p:nvSpPr>
        <p:spPr>
          <a:xfrm>
            <a:off x="3075283" y="4228789"/>
            <a:ext cx="7027131" cy="716267"/>
          </a:xfrm>
          <a:prstGeom prst="roundRect">
            <a:avLst>
              <a:gd name="adj" fmla="val 25773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pPr>
            <a:r>
              <a:rPr kumimoji="0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모델링</a:t>
            </a:r>
            <a:r>
              <a: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Model Training and Testing</a:t>
            </a:r>
          </a:p>
        </p:txBody>
      </p:sp>
      <p:sp>
        <p:nvSpPr>
          <p:cNvPr id="257" name="특성 예측 Personality Traits Prediction and Application"/>
          <p:cNvSpPr/>
          <p:nvPr/>
        </p:nvSpPr>
        <p:spPr>
          <a:xfrm>
            <a:off x="3069690" y="5103501"/>
            <a:ext cx="7038317" cy="716267"/>
          </a:xfrm>
          <a:prstGeom prst="roundRect">
            <a:avLst>
              <a:gd name="adj" fmla="val 25773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pPr>
            <a:r>
              <a:rPr kumimoji="0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특성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예측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Personality Traits Prediction and Application</a:t>
            </a:r>
          </a:p>
        </p:txBody>
      </p:sp>
      <p:sp>
        <p:nvSpPr>
          <p:cNvPr id="258" name="2"/>
          <p:cNvSpPr/>
          <p:nvPr/>
        </p:nvSpPr>
        <p:spPr>
          <a:xfrm>
            <a:off x="2256713" y="2479364"/>
            <a:ext cx="651448" cy="651448"/>
          </a:xfrm>
          <a:prstGeom prst="roundRect">
            <a:avLst>
              <a:gd name="adj" fmla="val 15000"/>
            </a:avLst>
          </a:prstGeom>
          <a:solidFill>
            <a:srgbClr val="91A8D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2</a:t>
            </a:r>
          </a:p>
        </p:txBody>
      </p:sp>
      <p:sp>
        <p:nvSpPr>
          <p:cNvPr id="259" name="3"/>
          <p:cNvSpPr/>
          <p:nvPr/>
        </p:nvSpPr>
        <p:spPr>
          <a:xfrm>
            <a:off x="2256713" y="3386486"/>
            <a:ext cx="651448" cy="65144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3</a:t>
            </a:r>
          </a:p>
        </p:txBody>
      </p:sp>
      <p:sp>
        <p:nvSpPr>
          <p:cNvPr id="260" name="4"/>
          <p:cNvSpPr/>
          <p:nvPr/>
        </p:nvSpPr>
        <p:spPr>
          <a:xfrm>
            <a:off x="2256713" y="4228789"/>
            <a:ext cx="651448" cy="65144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4</a:t>
            </a:r>
          </a:p>
        </p:txBody>
      </p:sp>
      <p:sp>
        <p:nvSpPr>
          <p:cNvPr id="261" name="5"/>
          <p:cNvSpPr/>
          <p:nvPr/>
        </p:nvSpPr>
        <p:spPr>
          <a:xfrm>
            <a:off x="2256713" y="5103501"/>
            <a:ext cx="651448" cy="65144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5</a:t>
            </a:r>
          </a:p>
        </p:txBody>
      </p:sp>
      <p:sp>
        <p:nvSpPr>
          <p:cNvPr id="262" name="TextBox 5"/>
          <p:cNvSpPr txBox="1"/>
          <p:nvPr/>
        </p:nvSpPr>
        <p:spPr>
          <a:xfrm>
            <a:off x="1051560" y="174503"/>
            <a:ext cx="4877554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600">
                <a:solidFill>
                  <a:srgbClr val="012540"/>
                </a:solidFill>
                <a:latin typeface="NanumSquare ExtraBold"/>
                <a:ea typeface="NanumSquare ExtraBold"/>
                <a:cs typeface="NanumSquare ExtraBold"/>
                <a:sym typeface="NanumSquare ExtraBold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ExtraBold"/>
              </a:rPr>
              <a:t>기술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ExtraBold"/>
              </a:rPr>
              <a:t>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ExtraBold"/>
              </a:rPr>
              <a:t>소개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ExtraBold"/>
              </a:rPr>
              <a:t> :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ExtraBold"/>
              </a:rPr>
              <a:t>특성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ExtraBold"/>
              </a:rPr>
              <a:t>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ExtraBold"/>
              </a:rPr>
              <a:t>분석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1254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sym typeface="NanumSquare ExtraBold"/>
            </a:endParaRPr>
          </a:p>
        </p:txBody>
      </p:sp>
      <p:sp>
        <p:nvSpPr>
          <p:cNvPr id="263" name="직선 연결선 3"/>
          <p:cNvSpPr/>
          <p:nvPr/>
        </p:nvSpPr>
        <p:spPr>
          <a:xfrm>
            <a:off x="0" y="975360"/>
            <a:ext cx="12192000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0D7931B-481C-8F9C-AF72-B573F4242B67}"/>
              </a:ext>
            </a:extLst>
          </p:cNvPr>
          <p:cNvCxnSpPr/>
          <p:nvPr/>
        </p:nvCxnSpPr>
        <p:spPr>
          <a:xfrm>
            <a:off x="419100" y="2550162"/>
            <a:ext cx="5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rPr>
              <a:t>Part 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5"/>
            <a:ext cx="509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기술 소개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: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특성 분석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AEBDDA-AC52-6202-C9BE-85BA25B808EE}"/>
              </a:ext>
            </a:extLst>
          </p:cNvPr>
          <p:cNvSpPr txBox="1"/>
          <p:nvPr/>
        </p:nvSpPr>
        <p:spPr>
          <a:xfrm flipH="1">
            <a:off x="345439" y="1926134"/>
            <a:ext cx="2353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전처리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820B71-1996-2DF8-BA0F-C9F3018EEDB8}"/>
              </a:ext>
            </a:extLst>
          </p:cNvPr>
          <p:cNvSpPr txBox="1"/>
          <p:nvPr/>
        </p:nvSpPr>
        <p:spPr>
          <a:xfrm>
            <a:off x="345439" y="2809799"/>
            <a:ext cx="54610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공통 전처리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|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글씨의 특징을 추출하기 위해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빛의 밝기가 고르지 않은 사진에서도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글씨와 배경이 잘 구분되도록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적응형 </a:t>
            </a:r>
            <a:r>
              <a:rPr kumimoji="0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임계값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 이진화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개별 추가 전처리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|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글 내용이 아닌 형태로부터 특징을 추출하므로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가로 위주의 커널 팽창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-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침식 연산을 통해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객체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를 원하는 단위로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연결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71E1AF3-FA2F-1285-C062-752A04F349FC}"/>
              </a:ext>
            </a:extLst>
          </p:cNvPr>
          <p:cNvGrpSpPr/>
          <p:nvPr/>
        </p:nvGrpSpPr>
        <p:grpSpPr>
          <a:xfrm>
            <a:off x="5806487" y="4399762"/>
            <a:ext cx="5575736" cy="1256400"/>
            <a:chOff x="5806487" y="4348883"/>
            <a:chExt cx="5575736" cy="1256400"/>
          </a:xfrm>
        </p:grpSpPr>
        <p:pic>
          <p:nvPicPr>
            <p:cNvPr id="8" name="Picture 16">
              <a:extLst>
                <a:ext uri="{FF2B5EF4-FFF2-40B4-BE49-F238E27FC236}">
                  <a16:creationId xmlns:a16="http://schemas.microsoft.com/office/drawing/2014/main" id="{4B3832D3-9DD6-1FEB-0EFD-D809C3393F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r="25985"/>
            <a:stretch/>
          </p:blipFill>
          <p:spPr bwMode="auto">
            <a:xfrm>
              <a:off x="8650352" y="4348883"/>
              <a:ext cx="2731871" cy="1256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Picture 18">
              <a:extLst>
                <a:ext uri="{FF2B5EF4-FFF2-40B4-BE49-F238E27FC236}">
                  <a16:creationId xmlns:a16="http://schemas.microsoft.com/office/drawing/2014/main" id="{F7BECD36-3F1C-F61C-57B8-2A4C538B5C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r="25956"/>
            <a:stretch/>
          </p:blipFill>
          <p:spPr bwMode="auto">
            <a:xfrm>
              <a:off x="5806487" y="4348883"/>
              <a:ext cx="2731871" cy="1256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5" name="데이터 수집 양식">
            <a:extLst>
              <a:ext uri="{FF2B5EF4-FFF2-40B4-BE49-F238E27FC236}">
                <a16:creationId xmlns:a16="http://schemas.microsoft.com/office/drawing/2014/main" id="{6D396E9F-261F-3669-0294-55894286643E}"/>
              </a:ext>
            </a:extLst>
          </p:cNvPr>
          <p:cNvSpPr txBox="1"/>
          <p:nvPr/>
        </p:nvSpPr>
        <p:spPr>
          <a:xfrm>
            <a:off x="7797984" y="3813245"/>
            <a:ext cx="1592742" cy="35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700"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공통 전처리 예시</a:t>
            </a:r>
            <a:endParaRPr kumimoji="0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NanumSquare Regular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EE08D6B-16FF-48E5-5973-5C1C036A75B2}"/>
              </a:ext>
            </a:extLst>
          </p:cNvPr>
          <p:cNvGrpSpPr/>
          <p:nvPr/>
        </p:nvGrpSpPr>
        <p:grpSpPr>
          <a:xfrm>
            <a:off x="5806487" y="2328653"/>
            <a:ext cx="5575736" cy="1255284"/>
            <a:chOff x="189459" y="4104030"/>
            <a:chExt cx="5575736" cy="1255284"/>
          </a:xfrm>
        </p:grpSpPr>
        <p:pic>
          <p:nvPicPr>
            <p:cNvPr id="28" name="그림 27" descr="텍스트, 편지이(가) 표시된 사진&#10;&#10;자동 생성된 설명">
              <a:extLst>
                <a:ext uri="{FF2B5EF4-FFF2-40B4-BE49-F238E27FC236}">
                  <a16:creationId xmlns:a16="http://schemas.microsoft.com/office/drawing/2014/main" id="{25EF9DA9-DA95-06A2-B0E9-BFB71C673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9459" y="4104030"/>
              <a:ext cx="2731871" cy="125528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1" name="Picture 10">
              <a:extLst>
                <a:ext uri="{FF2B5EF4-FFF2-40B4-BE49-F238E27FC236}">
                  <a16:creationId xmlns:a16="http://schemas.microsoft.com/office/drawing/2014/main" id="{B1605795-4636-373D-AF01-B2640A48C5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033324" y="4104030"/>
              <a:ext cx="2731871" cy="125528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33" name="데이터 수집 양식">
            <a:extLst>
              <a:ext uri="{FF2B5EF4-FFF2-40B4-BE49-F238E27FC236}">
                <a16:creationId xmlns:a16="http://schemas.microsoft.com/office/drawing/2014/main" id="{730D43EB-785E-4102-E8B4-904361627E91}"/>
              </a:ext>
            </a:extLst>
          </p:cNvPr>
          <p:cNvSpPr txBox="1"/>
          <p:nvPr/>
        </p:nvSpPr>
        <p:spPr>
          <a:xfrm>
            <a:off x="7571961" y="5884912"/>
            <a:ext cx="2044789" cy="35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700"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개별 추가 전처리 예시</a:t>
            </a:r>
            <a:endParaRPr kumimoji="0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NanumSquare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7992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extBox 4"/>
          <p:cNvSpPr txBox="1"/>
          <p:nvPr/>
        </p:nvSpPr>
        <p:spPr>
          <a:xfrm>
            <a:off x="208279" y="159116"/>
            <a:ext cx="751842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600" b="1">
                <a:solidFill>
                  <a:srgbClr val="012540"/>
                </a:solid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Part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3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1254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91" name="1"/>
          <p:cNvSpPr/>
          <p:nvPr/>
        </p:nvSpPr>
        <p:spPr>
          <a:xfrm>
            <a:off x="2256713" y="1637061"/>
            <a:ext cx="651448" cy="65144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1</a:t>
            </a:r>
          </a:p>
        </p:txBody>
      </p:sp>
      <p:sp>
        <p:nvSpPr>
          <p:cNvPr id="292" name="데이터 수집 Data Collection"/>
          <p:cNvSpPr/>
          <p:nvPr/>
        </p:nvSpPr>
        <p:spPr>
          <a:xfrm>
            <a:off x="3075283" y="1604652"/>
            <a:ext cx="7027131" cy="716267"/>
          </a:xfrm>
          <a:prstGeom prst="roundRect">
            <a:avLst>
              <a:gd name="adj" fmla="val 25773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pPr>
            <a:r>
              <a:rPr kumimoji="0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데이터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수집</a:t>
            </a:r>
            <a:r>
              <a: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Data Collection</a:t>
            </a:r>
          </a:p>
        </p:txBody>
      </p:sp>
      <p:sp>
        <p:nvSpPr>
          <p:cNvPr id="293" name="전처리 Pre-processing"/>
          <p:cNvSpPr/>
          <p:nvPr/>
        </p:nvSpPr>
        <p:spPr>
          <a:xfrm>
            <a:off x="3075283" y="2479364"/>
            <a:ext cx="7027131" cy="716267"/>
          </a:xfrm>
          <a:prstGeom prst="roundRect">
            <a:avLst>
              <a:gd name="adj" fmla="val 25773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전처리</a:t>
            </a:r>
            <a:r>
              <a: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Pre-processing</a:t>
            </a:r>
          </a:p>
        </p:txBody>
      </p:sp>
      <p:sp>
        <p:nvSpPr>
          <p:cNvPr id="294" name="특징 추출 Feature Extraction"/>
          <p:cNvSpPr/>
          <p:nvPr/>
        </p:nvSpPr>
        <p:spPr>
          <a:xfrm>
            <a:off x="3075283" y="3354077"/>
            <a:ext cx="7027131" cy="716267"/>
          </a:xfrm>
          <a:prstGeom prst="roundRect">
            <a:avLst>
              <a:gd name="adj" fmla="val 25773"/>
            </a:avLst>
          </a:prstGeom>
          <a:solidFill>
            <a:srgbClr val="91A8D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pPr>
            <a:r>
              <a:rPr kumimoji="0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특징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추출</a:t>
            </a:r>
            <a:r>
              <a: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Feature Extraction</a:t>
            </a:r>
          </a:p>
        </p:txBody>
      </p:sp>
      <p:sp>
        <p:nvSpPr>
          <p:cNvPr id="295" name="모델링 Model Training and Testing"/>
          <p:cNvSpPr/>
          <p:nvPr/>
        </p:nvSpPr>
        <p:spPr>
          <a:xfrm>
            <a:off x="3075283" y="4228789"/>
            <a:ext cx="7027131" cy="716267"/>
          </a:xfrm>
          <a:prstGeom prst="roundRect">
            <a:avLst>
              <a:gd name="adj" fmla="val 25773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pPr>
            <a:r>
              <a:rPr kumimoji="0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모델링</a:t>
            </a:r>
            <a:r>
              <a: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Model Training and Testing</a:t>
            </a:r>
          </a:p>
        </p:txBody>
      </p:sp>
      <p:sp>
        <p:nvSpPr>
          <p:cNvPr id="296" name="특성 예측 Personality Traits Prediction and Application"/>
          <p:cNvSpPr/>
          <p:nvPr/>
        </p:nvSpPr>
        <p:spPr>
          <a:xfrm>
            <a:off x="3069690" y="5103501"/>
            <a:ext cx="7038317" cy="716267"/>
          </a:xfrm>
          <a:prstGeom prst="roundRect">
            <a:avLst>
              <a:gd name="adj" fmla="val 25773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pPr>
            <a:r>
              <a:rPr kumimoji="0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특성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예측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Personality Traits Prediction and Application</a:t>
            </a:r>
          </a:p>
        </p:txBody>
      </p:sp>
      <p:sp>
        <p:nvSpPr>
          <p:cNvPr id="297" name="2"/>
          <p:cNvSpPr/>
          <p:nvPr/>
        </p:nvSpPr>
        <p:spPr>
          <a:xfrm>
            <a:off x="2256713" y="2479364"/>
            <a:ext cx="651448" cy="65144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2</a:t>
            </a:r>
          </a:p>
        </p:txBody>
      </p:sp>
      <p:sp>
        <p:nvSpPr>
          <p:cNvPr id="298" name="3"/>
          <p:cNvSpPr/>
          <p:nvPr/>
        </p:nvSpPr>
        <p:spPr>
          <a:xfrm>
            <a:off x="2256713" y="3386486"/>
            <a:ext cx="651448" cy="651448"/>
          </a:xfrm>
          <a:prstGeom prst="roundRect">
            <a:avLst>
              <a:gd name="adj" fmla="val 15000"/>
            </a:avLst>
          </a:prstGeom>
          <a:solidFill>
            <a:srgbClr val="91A8D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3</a:t>
            </a:r>
          </a:p>
        </p:txBody>
      </p:sp>
      <p:sp>
        <p:nvSpPr>
          <p:cNvPr id="299" name="4"/>
          <p:cNvSpPr/>
          <p:nvPr/>
        </p:nvSpPr>
        <p:spPr>
          <a:xfrm>
            <a:off x="2256713" y="4228789"/>
            <a:ext cx="651448" cy="65144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4</a:t>
            </a:r>
          </a:p>
        </p:txBody>
      </p:sp>
      <p:sp>
        <p:nvSpPr>
          <p:cNvPr id="300" name="5"/>
          <p:cNvSpPr/>
          <p:nvPr/>
        </p:nvSpPr>
        <p:spPr>
          <a:xfrm>
            <a:off x="2256713" y="5103501"/>
            <a:ext cx="651448" cy="65144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5</a:t>
            </a:r>
          </a:p>
        </p:txBody>
      </p:sp>
      <p:sp>
        <p:nvSpPr>
          <p:cNvPr id="301" name="TextBox 5"/>
          <p:cNvSpPr txBox="1"/>
          <p:nvPr/>
        </p:nvSpPr>
        <p:spPr>
          <a:xfrm>
            <a:off x="1051560" y="174503"/>
            <a:ext cx="4877554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600">
                <a:solidFill>
                  <a:srgbClr val="012540"/>
                </a:solidFill>
                <a:latin typeface="NanumSquare ExtraBold"/>
                <a:ea typeface="NanumSquare ExtraBold"/>
                <a:cs typeface="NanumSquare ExtraBold"/>
                <a:sym typeface="NanumSquare ExtraBold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ExtraBold"/>
              </a:rPr>
              <a:t>기술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ExtraBold"/>
              </a:rPr>
              <a:t>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ExtraBold"/>
              </a:rPr>
              <a:t>소개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ExtraBold"/>
              </a:rPr>
              <a:t> :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ExtraBold"/>
              </a:rPr>
              <a:t>특성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ExtraBold"/>
              </a:rPr>
              <a:t>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ExtraBold"/>
              </a:rPr>
              <a:t>분석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1254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sym typeface="NanumSquare ExtraBold"/>
            </a:endParaRPr>
          </a:p>
        </p:txBody>
      </p:sp>
      <p:sp>
        <p:nvSpPr>
          <p:cNvPr id="302" name="직선 연결선 3"/>
          <p:cNvSpPr/>
          <p:nvPr/>
        </p:nvSpPr>
        <p:spPr>
          <a:xfrm>
            <a:off x="0" y="975360"/>
            <a:ext cx="12192000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0D7931B-481C-8F9C-AF72-B573F4242B67}"/>
              </a:ext>
            </a:extLst>
          </p:cNvPr>
          <p:cNvCxnSpPr/>
          <p:nvPr/>
        </p:nvCxnSpPr>
        <p:spPr>
          <a:xfrm>
            <a:off x="419100" y="2550162"/>
            <a:ext cx="5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rPr>
              <a:t>Part 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5"/>
            <a:ext cx="509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기술 소개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: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특성 분석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AEBDDA-AC52-6202-C9BE-85BA25B808EE}"/>
              </a:ext>
            </a:extLst>
          </p:cNvPr>
          <p:cNvSpPr txBox="1"/>
          <p:nvPr/>
        </p:nvSpPr>
        <p:spPr>
          <a:xfrm flipH="1">
            <a:off x="345439" y="1926134"/>
            <a:ext cx="2353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특징 추출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  <a:sym typeface="Arial"/>
            </a:endParaRPr>
          </a:p>
        </p:txBody>
      </p:sp>
      <p:graphicFrame>
        <p:nvGraphicFramePr>
          <p:cNvPr id="31" name="표 8">
            <a:extLst>
              <a:ext uri="{FF2B5EF4-FFF2-40B4-BE49-F238E27FC236}">
                <a16:creationId xmlns:a16="http://schemas.microsoft.com/office/drawing/2014/main" id="{1F3C7393-DE94-0FF8-2945-2B6D4EEBD16D}"/>
              </a:ext>
            </a:extLst>
          </p:cNvPr>
          <p:cNvGraphicFramePr>
            <a:graphicFrameLocks noGrp="1"/>
          </p:cNvGraphicFramePr>
          <p:nvPr/>
        </p:nvGraphicFramePr>
        <p:xfrm>
          <a:off x="3396343" y="1340460"/>
          <a:ext cx="8561861" cy="47282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71304">
                  <a:extLst>
                    <a:ext uri="{9D8B030D-6E8A-4147-A177-3AD203B41FA5}">
                      <a16:colId xmlns:a16="http://schemas.microsoft.com/office/drawing/2014/main" val="2671548151"/>
                    </a:ext>
                  </a:extLst>
                </a:gridCol>
                <a:gridCol w="6590557">
                  <a:extLst>
                    <a:ext uri="{9D8B030D-6E8A-4147-A177-3AD203B41FA5}">
                      <a16:colId xmlns:a16="http://schemas.microsoft.com/office/drawing/2014/main" val="772406288"/>
                    </a:ext>
                  </a:extLst>
                </a:gridCol>
              </a:tblGrid>
              <a:tr h="67546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               글자 크기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단어 단위로 인식한 객체에 최소로 외접하는 사각형의 세로 크기</a:t>
                      </a:r>
                    </a:p>
                  </a:txBody>
                  <a:tcPr marL="64770" marR="64770" marT="17907" marB="17907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907067"/>
                  </a:ext>
                </a:extLst>
              </a:tr>
              <a:tr h="67546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               글자 기울기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일정 비율 이상 길이가 긴 객체를 최소로 외접하는 사각형의 기울기</a:t>
                      </a:r>
                    </a:p>
                  </a:txBody>
                  <a:tcPr marL="64770" marR="64770" marT="17907" marB="17907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33289"/>
                  </a:ext>
                </a:extLst>
              </a:tr>
              <a:tr h="67546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               단어 간격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단어 단위로 인식한 객체에 최소로 외접하는 평행한 사각형의 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 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좌표 차</a:t>
                      </a:r>
                    </a:p>
                  </a:txBody>
                  <a:tcPr marL="64770" marR="64770" marT="17907" marB="17907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417875"/>
                  </a:ext>
                </a:extLst>
              </a:tr>
              <a:tr h="67546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               줄 간격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인접하는 두 줄에 최소로 외접하는 사각형의 각 중심 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Y 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좌표 차이 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– 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각 세로 크기 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 2</a:t>
                      </a:r>
                    </a:p>
                  </a:txBody>
                  <a:tcPr marL="64770" marR="64770" marT="17907" marB="17907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515691"/>
                  </a:ext>
                </a:extLst>
              </a:tr>
              <a:tr h="67546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               기준선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줄 단위로 인식한 객체를 최소로 외접하는 사각형의 회전 기울기</a:t>
                      </a:r>
                    </a:p>
                  </a:txBody>
                  <a:tcPr marL="64770" marR="64770" marT="17907" marB="17907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585156"/>
                  </a:ext>
                </a:extLst>
              </a:tr>
              <a:tr h="67546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               </a:t>
                      </a:r>
                      <a:r>
                        <a:rPr lang="ko-KR" altLang="en-US" sz="1500" dirty="0" err="1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필압</a:t>
                      </a:r>
                      <a:endParaRPr lang="ko-KR" altLang="en-US" sz="1500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글자의 픽셀 수치</a:t>
                      </a:r>
                    </a:p>
                  </a:txBody>
                  <a:tcPr marL="64770" marR="64770" marT="17907" marB="17907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08694"/>
                  </a:ext>
                </a:extLst>
              </a:tr>
              <a:tr h="67546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               속도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 글자를 적는데 걸린 시간</a:t>
                      </a:r>
                    </a:p>
                  </a:txBody>
                  <a:tcPr marL="64770" marR="64770" marT="17907" marB="17907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3024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CD6D6F4-88F8-DABD-B7A7-434809E54FD4}"/>
              </a:ext>
            </a:extLst>
          </p:cNvPr>
          <p:cNvSpPr txBox="1"/>
          <p:nvPr/>
        </p:nvSpPr>
        <p:spPr>
          <a:xfrm>
            <a:off x="345439" y="2809799"/>
            <a:ext cx="3229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기존 필적학 지식 활용 및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변동성 등 여러 특징 시도 후 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모델 성능에 좋은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7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개의 필적 특징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최종 선정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" name="KakaoTalk_Photo_2023-03-10-20-33-52 004.png" descr="KakaoTalk_Photo_2023-03-10-20-33-52 004.png">
            <a:extLst>
              <a:ext uri="{FF2B5EF4-FFF2-40B4-BE49-F238E27FC236}">
                <a16:creationId xmlns:a16="http://schemas.microsoft.com/office/drawing/2014/main" id="{5AEE71BB-09F5-A811-9C64-373632F7D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205" y="2009836"/>
            <a:ext cx="648000" cy="64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KakaoTalk_Photo_2023-03-10-20-33-52 003.png" descr="KakaoTalk_Photo_2023-03-10-20-33-52 003.png">
            <a:extLst>
              <a:ext uri="{FF2B5EF4-FFF2-40B4-BE49-F238E27FC236}">
                <a16:creationId xmlns:a16="http://schemas.microsoft.com/office/drawing/2014/main" id="{F60FB5FE-E078-90D5-5495-E2EBD7265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205" y="1349084"/>
            <a:ext cx="648000" cy="64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KakaoTalk_Photo_2023-03-10-20-47-13.png" descr="KakaoTalk_Photo_2023-03-10-20-47-13.png">
            <a:extLst>
              <a:ext uri="{FF2B5EF4-FFF2-40B4-BE49-F238E27FC236}">
                <a16:creationId xmlns:a16="http://schemas.microsoft.com/office/drawing/2014/main" id="{D6DF0840-DF18-216D-834C-EF142809E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6205" y="2694338"/>
            <a:ext cx="648000" cy="64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KakaoTalk_Photo_2023-03-10-20-33-53 005.png" descr="KakaoTalk_Photo_2023-03-10-20-33-53 005.png">
            <a:extLst>
              <a:ext uri="{FF2B5EF4-FFF2-40B4-BE49-F238E27FC236}">
                <a16:creationId xmlns:a16="http://schemas.microsoft.com/office/drawing/2014/main" id="{040B043E-1693-38F7-53F3-182E7CB1E0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6205" y="3366964"/>
            <a:ext cx="648000" cy="64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KakaoTalk_Photo_2023-03-10-20-33-36.png" descr="KakaoTalk_Photo_2023-03-10-20-33-36.png">
            <a:extLst>
              <a:ext uri="{FF2B5EF4-FFF2-40B4-BE49-F238E27FC236}">
                <a16:creationId xmlns:a16="http://schemas.microsoft.com/office/drawing/2014/main" id="{1A57AC3C-1635-D11E-9B9A-A2AAF95416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6205" y="4075215"/>
            <a:ext cx="648000" cy="64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KakaoTalk_Photo_2023-03-10-20-33-52 001.png" descr="KakaoTalk_Photo_2023-03-10-20-33-52 001.png">
            <a:extLst>
              <a:ext uri="{FF2B5EF4-FFF2-40B4-BE49-F238E27FC236}">
                <a16:creationId xmlns:a16="http://schemas.microsoft.com/office/drawing/2014/main" id="{32A43D61-1992-E1A6-EBF9-2A09FE0D6E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6205" y="4688467"/>
            <a:ext cx="648000" cy="64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6DB45F2E-1362-1FBD-0EA4-B87280719E0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205" y="5420468"/>
            <a:ext cx="576000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46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0D7931B-481C-8F9C-AF72-B573F4242B67}"/>
              </a:ext>
            </a:extLst>
          </p:cNvPr>
          <p:cNvCxnSpPr/>
          <p:nvPr/>
        </p:nvCxnSpPr>
        <p:spPr>
          <a:xfrm>
            <a:off x="419100" y="2550162"/>
            <a:ext cx="5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rPr>
              <a:t>Part 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5"/>
            <a:ext cx="509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기술 소개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: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특성 분석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AEBDDA-AC52-6202-C9BE-85BA25B808EE}"/>
              </a:ext>
            </a:extLst>
          </p:cNvPr>
          <p:cNvSpPr txBox="1"/>
          <p:nvPr/>
        </p:nvSpPr>
        <p:spPr>
          <a:xfrm flipH="1">
            <a:off x="345439" y="1926134"/>
            <a:ext cx="2353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특징 추출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  <a:sym typeface="Arial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02A526B-644D-9AB2-C03C-9D88F1E17282}"/>
              </a:ext>
            </a:extLst>
          </p:cNvPr>
          <p:cNvGrpSpPr/>
          <p:nvPr/>
        </p:nvGrpSpPr>
        <p:grpSpPr>
          <a:xfrm>
            <a:off x="2848931" y="2371457"/>
            <a:ext cx="8647201" cy="3304946"/>
            <a:chOff x="1566399" y="2252707"/>
            <a:chExt cx="8647201" cy="3304946"/>
          </a:xfrm>
        </p:grpSpPr>
        <p:sp>
          <p:nvSpPr>
            <p:cNvPr id="32" name="Google Shape;1510;p75">
              <a:extLst>
                <a:ext uri="{FF2B5EF4-FFF2-40B4-BE49-F238E27FC236}">
                  <a16:creationId xmlns:a16="http://schemas.microsoft.com/office/drawing/2014/main" id="{A7D15DBF-5D4C-A2FF-6F63-385B38FD3856}"/>
                </a:ext>
              </a:extLst>
            </p:cNvPr>
            <p:cNvSpPr/>
            <p:nvPr/>
          </p:nvSpPr>
          <p:spPr>
            <a:xfrm>
              <a:off x="1566399" y="2252707"/>
              <a:ext cx="8646380" cy="3304946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1511;p75">
              <a:extLst>
                <a:ext uri="{FF2B5EF4-FFF2-40B4-BE49-F238E27FC236}">
                  <a16:creationId xmlns:a16="http://schemas.microsoft.com/office/drawing/2014/main" id="{33691D39-90AF-F393-35D2-E229BC45BE3C}"/>
                </a:ext>
              </a:extLst>
            </p:cNvPr>
            <p:cNvSpPr/>
            <p:nvPr/>
          </p:nvSpPr>
          <p:spPr>
            <a:xfrm>
              <a:off x="1566400" y="2252707"/>
              <a:ext cx="8647200" cy="43938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93A9D1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4" name="Google Shape;1512;p75">
              <a:extLst>
                <a:ext uri="{FF2B5EF4-FFF2-40B4-BE49-F238E27FC236}">
                  <a16:creationId xmlns:a16="http://schemas.microsoft.com/office/drawing/2014/main" id="{91CF1926-DD90-2D78-D13E-F8EC3E28B8A4}"/>
                </a:ext>
              </a:extLst>
            </p:cNvPr>
            <p:cNvGrpSpPr/>
            <p:nvPr/>
          </p:nvGrpSpPr>
          <p:grpSpPr>
            <a:xfrm rot="10800000" flipH="1">
              <a:off x="1790220" y="2394055"/>
              <a:ext cx="715754" cy="156697"/>
              <a:chOff x="5578333" y="744468"/>
              <a:chExt cx="431653" cy="94500"/>
            </a:xfrm>
          </p:grpSpPr>
          <p:sp>
            <p:nvSpPr>
              <p:cNvPr id="35" name="Google Shape;1513;p75">
                <a:extLst>
                  <a:ext uri="{FF2B5EF4-FFF2-40B4-BE49-F238E27FC236}">
                    <a16:creationId xmlns:a16="http://schemas.microsoft.com/office/drawing/2014/main" id="{DA15B42E-D68C-4A31-8391-9AACED900A0D}"/>
                  </a:ext>
                </a:extLst>
              </p:cNvPr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rgbClr val="024B80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1514;p75">
                <a:extLst>
                  <a:ext uri="{FF2B5EF4-FFF2-40B4-BE49-F238E27FC236}">
                    <a16:creationId xmlns:a16="http://schemas.microsoft.com/office/drawing/2014/main" id="{79652632-BA49-EB11-9F27-FF8ECE1115FC}"/>
                  </a:ext>
                </a:extLst>
              </p:cNvPr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rgbClr val="C5C2B3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1515;p75">
                <a:extLst>
                  <a:ext uri="{FF2B5EF4-FFF2-40B4-BE49-F238E27FC236}">
                    <a16:creationId xmlns:a16="http://schemas.microsoft.com/office/drawing/2014/main" id="{8945F68F-A969-17D8-4B05-B4BD8CCD4564}"/>
                  </a:ext>
                </a:extLst>
              </p:cNvPr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rgbClr val="BEAD75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D23ECBE-8B39-211C-77BE-EEB412069707}"/>
              </a:ext>
            </a:extLst>
          </p:cNvPr>
          <p:cNvSpPr txBox="1"/>
          <p:nvPr/>
        </p:nvSpPr>
        <p:spPr>
          <a:xfrm>
            <a:off x="3001050" y="2928431"/>
            <a:ext cx="8342963" cy="26314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def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 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795E26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check_baseline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(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img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) :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    close = </a:t>
            </a:r>
            <a:r>
              <a:rPr kumimoji="0" lang="en-US" altLang="ko-KR" sz="1500" b="1" i="0" u="none" strike="noStrike" kern="0" cap="none" spc="0" normalizeH="0" baseline="0" noProof="0" dirty="0" err="1">
                <a:ln>
                  <a:noFill/>
                </a:ln>
                <a:solidFill>
                  <a:srgbClr val="024B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preprocess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_forLine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(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img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)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# 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필요한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전처리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 또는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파라미터 조정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수행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 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    contours, hierarchy = cv2.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srgbClr val="024B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findContours(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close, cv2.RETR_EXTERNAL, ……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srgbClr val="024B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)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# 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객체 탐지</a:t>
            </a:r>
            <a:endParaRPr kumimoji="0" lang="en-US" altLang="ko-KR" sz="15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urier New" panose="02070309020205020404" pitchFamily="49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</a:b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    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angleArray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=[]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    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for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 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cnt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 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in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 contours :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        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if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 cv2.contourArea(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cnt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) &gt; 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98156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15000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 : 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 # 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필요한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특징 추출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            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(pos, size, angle) = cv2.minAreaRect(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cnt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)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            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if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 (size[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98156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0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] &lt; size[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98156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1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]):  </a:t>
            </a:r>
            <a:endParaRPr kumimoji="0" lang="en-US" altLang="ko-KR" sz="15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urier New" panose="02070309020205020404" pitchFamily="49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                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angleArray.append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(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98156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90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 - angle)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            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else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: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                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angleArray.append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(-angle)</a:t>
            </a:r>
            <a:b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</a:b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    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return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 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np.median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(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angleArray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Arial"/>
                <a:sym typeface="Arial"/>
              </a:rPr>
              <a:t>) 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C79CB6-C00E-B6FF-F484-FE97BAF33A90}"/>
              </a:ext>
            </a:extLst>
          </p:cNvPr>
          <p:cNvSpPr txBox="1"/>
          <p:nvPr/>
        </p:nvSpPr>
        <p:spPr>
          <a:xfrm>
            <a:off x="5044385" y="5865253"/>
            <a:ext cx="4256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실제 추출 예시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python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일부 생략 코드</a:t>
            </a:r>
          </a:p>
        </p:txBody>
      </p:sp>
    </p:spTree>
    <p:extLst>
      <p:ext uri="{BB962C8B-B14F-4D97-AF65-F5344CB8AC3E}">
        <p14:creationId xmlns:p14="http://schemas.microsoft.com/office/powerpoint/2010/main" val="306899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4FF4E7F3-1893-C4B0-1BB7-502239D77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" y="3374912"/>
            <a:ext cx="5969916" cy="238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0D7931B-481C-8F9C-AF72-B573F4242B67}"/>
              </a:ext>
            </a:extLst>
          </p:cNvPr>
          <p:cNvCxnSpPr/>
          <p:nvPr/>
        </p:nvCxnSpPr>
        <p:spPr>
          <a:xfrm>
            <a:off x="419100" y="2550162"/>
            <a:ext cx="5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rPr>
              <a:t>Part 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5"/>
            <a:ext cx="509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기술 소개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: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특성 분석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AEBDDA-AC52-6202-C9BE-85BA25B808EE}"/>
              </a:ext>
            </a:extLst>
          </p:cNvPr>
          <p:cNvSpPr txBox="1"/>
          <p:nvPr/>
        </p:nvSpPr>
        <p:spPr>
          <a:xfrm flipH="1">
            <a:off x="345439" y="1926134"/>
            <a:ext cx="2353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특징 추출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4DF1B3-5192-2F20-5C9C-62C4B9EB0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42654" y="3374912"/>
            <a:ext cx="4930246" cy="238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데이터 수집 양식">
            <a:extLst>
              <a:ext uri="{FF2B5EF4-FFF2-40B4-BE49-F238E27FC236}">
                <a16:creationId xmlns:a16="http://schemas.microsoft.com/office/drawing/2014/main" id="{17F9DAED-630A-05E0-5332-17CF097642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0379" y="5921829"/>
            <a:ext cx="18347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45719" rIns="45719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NanumSquare Regular"/>
                <a:sym typeface="NanumSquare Regular"/>
              </a:rPr>
              <a:t>단어 간격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NanumSquare Regular"/>
                <a:sym typeface="NanumSquare Regular"/>
              </a:rPr>
              <a:t>132.0</a:t>
            </a:r>
            <a:endParaRPr kumimoji="0" lang="ko-KR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NanumSquare Regular"/>
              <a:sym typeface="NanumSquare Regular"/>
            </a:endParaRPr>
          </a:p>
        </p:txBody>
      </p:sp>
      <p:sp>
        <p:nvSpPr>
          <p:cNvPr id="13" name="데이터 수집 양식">
            <a:extLst>
              <a:ext uri="{FF2B5EF4-FFF2-40B4-BE49-F238E27FC236}">
                <a16:creationId xmlns:a16="http://schemas.microsoft.com/office/drawing/2014/main" id="{FFCBEAE1-84DB-8380-8886-03DEE291A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3604" y="5921829"/>
            <a:ext cx="16809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45719" rIns="45719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NanumSquare Regular"/>
                <a:sym typeface="NanumSquare Regular"/>
              </a:rPr>
              <a:t>단어 간격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NanumSquare Regular"/>
                <a:sym typeface="NanumSquare Regular"/>
              </a:rPr>
              <a:t>45.0</a:t>
            </a:r>
            <a:endParaRPr kumimoji="0" lang="ko-KR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NanumSquare Regular"/>
              <a:sym typeface="NanumSquare Regula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3CDD8-FB8D-3AF5-D665-B4FF9BBB21B3}"/>
              </a:ext>
            </a:extLst>
          </p:cNvPr>
          <p:cNvSpPr txBox="1"/>
          <p:nvPr/>
        </p:nvSpPr>
        <p:spPr>
          <a:xfrm>
            <a:off x="345439" y="2750425"/>
            <a:ext cx="118465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7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가지 특징 중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단어 간격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word spacing |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단어 단위로 인식한 객체에 최소로 외접하는 평행한 사각형의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X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좌표 차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10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0D7931B-481C-8F9C-AF72-B573F4242B67}"/>
              </a:ext>
            </a:extLst>
          </p:cNvPr>
          <p:cNvCxnSpPr/>
          <p:nvPr/>
        </p:nvCxnSpPr>
        <p:spPr>
          <a:xfrm>
            <a:off x="419100" y="2550162"/>
            <a:ext cx="5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rPr>
              <a:t>Part 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5"/>
            <a:ext cx="509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기술 소개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: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특성 분석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AEBDDA-AC52-6202-C9BE-85BA25B808EE}"/>
              </a:ext>
            </a:extLst>
          </p:cNvPr>
          <p:cNvSpPr txBox="1"/>
          <p:nvPr/>
        </p:nvSpPr>
        <p:spPr>
          <a:xfrm flipH="1">
            <a:off x="345439" y="1926134"/>
            <a:ext cx="2353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특징 추출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  <a:sym typeface="Arial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58BFA12-00A4-13FD-4238-164BBC85B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525" y="2249516"/>
            <a:ext cx="4658400" cy="553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704EEAD-391A-EA77-B470-E487BEABE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525" y="3093680"/>
            <a:ext cx="4658400" cy="329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DD624522-1033-159B-0A7A-483FE5C61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525" y="3714022"/>
            <a:ext cx="4658400" cy="374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68A42042-2645-9BE6-854E-7C630DF8E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525" y="4378643"/>
            <a:ext cx="4658400" cy="878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0D3A82-D844-B1A7-4881-89FBD9E2EC65}"/>
              </a:ext>
            </a:extLst>
          </p:cNvPr>
          <p:cNvSpPr txBox="1"/>
          <p:nvPr/>
        </p:nvSpPr>
        <p:spPr>
          <a:xfrm>
            <a:off x="3003722" y="5461961"/>
            <a:ext cx="6184556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가로 방향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으로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인접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한 순으로 객체 정보를 정렬하기 위해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세로 방향의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줄 단위 이미지 분리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선행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595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0D7931B-481C-8F9C-AF72-B573F4242B67}"/>
              </a:ext>
            </a:extLst>
          </p:cNvPr>
          <p:cNvCxnSpPr/>
          <p:nvPr/>
        </p:nvCxnSpPr>
        <p:spPr>
          <a:xfrm>
            <a:off x="419100" y="2550162"/>
            <a:ext cx="5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rPr>
              <a:t>Part 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5"/>
            <a:ext cx="509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기술 소개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: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특성 분석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AEBDDA-AC52-6202-C9BE-85BA25B808EE}"/>
              </a:ext>
            </a:extLst>
          </p:cNvPr>
          <p:cNvSpPr txBox="1"/>
          <p:nvPr/>
        </p:nvSpPr>
        <p:spPr>
          <a:xfrm flipH="1">
            <a:off x="345439" y="1926134"/>
            <a:ext cx="2353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특징 추출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  <a:sym typeface="Arial"/>
            </a:endParaRPr>
          </a:p>
        </p:txBody>
      </p:sp>
      <p:sp>
        <p:nvSpPr>
          <p:cNvPr id="11" name="데이터 수집 양식">
            <a:extLst>
              <a:ext uri="{FF2B5EF4-FFF2-40B4-BE49-F238E27FC236}">
                <a16:creationId xmlns:a16="http://schemas.microsoft.com/office/drawing/2014/main" id="{17F9DAED-630A-05E0-5332-17CF097642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9308" y="5905996"/>
            <a:ext cx="153663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45719" rIns="45719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NanumSquare Regular"/>
                <a:sym typeface="NanumSquare Regular"/>
              </a:rPr>
              <a:t>기울기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NanumSquare Regular"/>
                <a:sym typeface="NanumSquare Regular"/>
              </a:rPr>
              <a:t>16.07</a:t>
            </a:r>
            <a:endParaRPr kumimoji="0" lang="ko-KR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NanumSquare Regular"/>
              <a:sym typeface="NanumSquare Regular"/>
            </a:endParaRPr>
          </a:p>
        </p:txBody>
      </p:sp>
      <p:sp>
        <p:nvSpPr>
          <p:cNvPr id="13" name="데이터 수집 양식">
            <a:extLst>
              <a:ext uri="{FF2B5EF4-FFF2-40B4-BE49-F238E27FC236}">
                <a16:creationId xmlns:a16="http://schemas.microsoft.com/office/drawing/2014/main" id="{FFCBEAE1-84DB-8380-8886-03DEE291A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2998" y="5905996"/>
            <a:ext cx="13827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45719" rIns="45719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NanumSquare Regular"/>
                <a:sym typeface="NanumSquare Regular"/>
              </a:rPr>
              <a:t>기울기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NanumSquare Regular"/>
                <a:sym typeface="NanumSquare Regular"/>
              </a:rPr>
              <a:t>0.73</a:t>
            </a:r>
            <a:endParaRPr kumimoji="0" lang="ko-KR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NanumSquare Regular"/>
              <a:sym typeface="NanumSquare Regula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3CDD8-FB8D-3AF5-D665-B4FF9BBB21B3}"/>
              </a:ext>
            </a:extLst>
          </p:cNvPr>
          <p:cNvSpPr txBox="1"/>
          <p:nvPr/>
        </p:nvSpPr>
        <p:spPr>
          <a:xfrm>
            <a:off x="345439" y="2750425"/>
            <a:ext cx="118465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7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가지 특징 중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글자 기울기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slant |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일정 비율 이상 길이가 긴 객체를 최소로 외접하는 사각형의 기울기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9" name="그림 8" descr="텍스트, 편지이(가) 표시된 사진&#10;&#10;자동 생성된 설명">
            <a:extLst>
              <a:ext uri="{FF2B5EF4-FFF2-40B4-BE49-F238E27FC236}">
                <a16:creationId xmlns:a16="http://schemas.microsoft.com/office/drawing/2014/main" id="{BAEBEE96-7326-DF37-3CF2-7A3082A68C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33" y="3278591"/>
            <a:ext cx="5274080" cy="2424492"/>
          </a:xfrm>
          <a:prstGeom prst="rect">
            <a:avLst/>
          </a:prstGeom>
        </p:spPr>
      </p:pic>
      <p:pic>
        <p:nvPicPr>
          <p:cNvPr id="10" name="그림 9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98F259DC-EFDC-F0A8-0634-900DB1BF93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587" y="3412734"/>
            <a:ext cx="5274080" cy="2107277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C6B6B02B-FDD0-EC49-3194-ED596DCAC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587" y="3417300"/>
            <a:ext cx="5274080" cy="2106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10BB1B5-41F7-8C66-225D-15BFFF9FC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33" y="3281733"/>
            <a:ext cx="5274080" cy="2422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11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TextBox 4"/>
          <p:cNvSpPr txBox="1"/>
          <p:nvPr/>
        </p:nvSpPr>
        <p:spPr>
          <a:xfrm>
            <a:off x="208279" y="159116"/>
            <a:ext cx="751842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600" b="1">
                <a:solidFill>
                  <a:srgbClr val="012540"/>
                </a:solid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Part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3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1254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51" name="1"/>
          <p:cNvSpPr/>
          <p:nvPr/>
        </p:nvSpPr>
        <p:spPr>
          <a:xfrm>
            <a:off x="2256713" y="1637061"/>
            <a:ext cx="651448" cy="65144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1</a:t>
            </a:r>
          </a:p>
        </p:txBody>
      </p:sp>
      <p:sp>
        <p:nvSpPr>
          <p:cNvPr id="352" name="데이터 수집 Data Collection"/>
          <p:cNvSpPr/>
          <p:nvPr/>
        </p:nvSpPr>
        <p:spPr>
          <a:xfrm>
            <a:off x="3075283" y="1604652"/>
            <a:ext cx="7027131" cy="716267"/>
          </a:xfrm>
          <a:prstGeom prst="roundRect">
            <a:avLst>
              <a:gd name="adj" fmla="val 25773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pPr>
            <a:r>
              <a:rPr kumimoji="0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데이터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수집</a:t>
            </a:r>
            <a:r>
              <a: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Data Collection</a:t>
            </a:r>
          </a:p>
        </p:txBody>
      </p:sp>
      <p:sp>
        <p:nvSpPr>
          <p:cNvPr id="353" name="전처리 Pre-processing"/>
          <p:cNvSpPr/>
          <p:nvPr/>
        </p:nvSpPr>
        <p:spPr>
          <a:xfrm>
            <a:off x="3075283" y="2479364"/>
            <a:ext cx="7027131" cy="716267"/>
          </a:xfrm>
          <a:prstGeom prst="roundRect">
            <a:avLst>
              <a:gd name="adj" fmla="val 25773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전처리</a:t>
            </a:r>
            <a:r>
              <a: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Pre-processing</a:t>
            </a:r>
          </a:p>
        </p:txBody>
      </p:sp>
      <p:sp>
        <p:nvSpPr>
          <p:cNvPr id="354" name="특징 추출 Feature Extraction"/>
          <p:cNvSpPr/>
          <p:nvPr/>
        </p:nvSpPr>
        <p:spPr>
          <a:xfrm>
            <a:off x="3075283" y="3354077"/>
            <a:ext cx="7027131" cy="716267"/>
          </a:xfrm>
          <a:prstGeom prst="roundRect">
            <a:avLst>
              <a:gd name="adj" fmla="val 25773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pPr>
            <a:r>
              <a:rPr kumimoji="0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특징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추출</a:t>
            </a:r>
            <a:r>
              <a: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Feature Extraction</a:t>
            </a:r>
          </a:p>
        </p:txBody>
      </p:sp>
      <p:sp>
        <p:nvSpPr>
          <p:cNvPr id="355" name="모델링 Model Training and Testing"/>
          <p:cNvSpPr/>
          <p:nvPr/>
        </p:nvSpPr>
        <p:spPr>
          <a:xfrm>
            <a:off x="3075283" y="4228789"/>
            <a:ext cx="7027131" cy="716267"/>
          </a:xfrm>
          <a:prstGeom prst="roundRect">
            <a:avLst>
              <a:gd name="adj" fmla="val 25773"/>
            </a:avLst>
          </a:prstGeom>
          <a:solidFill>
            <a:srgbClr val="91A8D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pPr>
            <a:r>
              <a:rPr kumimoji="0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모델링</a:t>
            </a:r>
            <a:r>
              <a: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Model Training and Testing</a:t>
            </a:r>
          </a:p>
        </p:txBody>
      </p:sp>
      <p:sp>
        <p:nvSpPr>
          <p:cNvPr id="356" name="특성 예측 Personality Traits Prediction and Application"/>
          <p:cNvSpPr/>
          <p:nvPr/>
        </p:nvSpPr>
        <p:spPr>
          <a:xfrm>
            <a:off x="3069690" y="5103501"/>
            <a:ext cx="7038317" cy="716267"/>
          </a:xfrm>
          <a:prstGeom prst="roundRect">
            <a:avLst>
              <a:gd name="adj" fmla="val 25773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pPr>
            <a:r>
              <a:rPr kumimoji="0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특성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예측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Personality Traits Prediction and Application</a:t>
            </a:r>
          </a:p>
        </p:txBody>
      </p:sp>
      <p:sp>
        <p:nvSpPr>
          <p:cNvPr id="357" name="2"/>
          <p:cNvSpPr/>
          <p:nvPr/>
        </p:nvSpPr>
        <p:spPr>
          <a:xfrm>
            <a:off x="2256713" y="2479364"/>
            <a:ext cx="651448" cy="65144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2</a:t>
            </a:r>
          </a:p>
        </p:txBody>
      </p:sp>
      <p:sp>
        <p:nvSpPr>
          <p:cNvPr id="358" name="3"/>
          <p:cNvSpPr/>
          <p:nvPr/>
        </p:nvSpPr>
        <p:spPr>
          <a:xfrm>
            <a:off x="2256713" y="3386486"/>
            <a:ext cx="651448" cy="65144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3</a:t>
            </a:r>
          </a:p>
        </p:txBody>
      </p:sp>
      <p:sp>
        <p:nvSpPr>
          <p:cNvPr id="359" name="4"/>
          <p:cNvSpPr/>
          <p:nvPr/>
        </p:nvSpPr>
        <p:spPr>
          <a:xfrm>
            <a:off x="2256713" y="4228789"/>
            <a:ext cx="651448" cy="651448"/>
          </a:xfrm>
          <a:prstGeom prst="roundRect">
            <a:avLst>
              <a:gd name="adj" fmla="val 15000"/>
            </a:avLst>
          </a:prstGeom>
          <a:solidFill>
            <a:srgbClr val="91A8D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4</a:t>
            </a:r>
          </a:p>
        </p:txBody>
      </p:sp>
      <p:sp>
        <p:nvSpPr>
          <p:cNvPr id="360" name="5"/>
          <p:cNvSpPr/>
          <p:nvPr/>
        </p:nvSpPr>
        <p:spPr>
          <a:xfrm>
            <a:off x="2256713" y="5103501"/>
            <a:ext cx="651448" cy="65144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5</a:t>
            </a:r>
          </a:p>
        </p:txBody>
      </p:sp>
      <p:sp>
        <p:nvSpPr>
          <p:cNvPr id="361" name="TextBox 5"/>
          <p:cNvSpPr txBox="1"/>
          <p:nvPr/>
        </p:nvSpPr>
        <p:spPr>
          <a:xfrm>
            <a:off x="1051560" y="174503"/>
            <a:ext cx="4877554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600">
                <a:solidFill>
                  <a:srgbClr val="012540"/>
                </a:solidFill>
                <a:latin typeface="NanumSquare ExtraBold"/>
                <a:ea typeface="NanumSquare ExtraBold"/>
                <a:cs typeface="NanumSquare ExtraBold"/>
                <a:sym typeface="NanumSquare ExtraBold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ExtraBold"/>
              </a:rPr>
              <a:t>기술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ExtraBold"/>
              </a:rPr>
              <a:t>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ExtraBold"/>
              </a:rPr>
              <a:t>소개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ExtraBold"/>
              </a:rPr>
              <a:t> :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ExtraBold"/>
              </a:rPr>
              <a:t>특성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ExtraBold"/>
              </a:rPr>
              <a:t>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ExtraBold"/>
              </a:rPr>
              <a:t>분석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1254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sym typeface="NanumSquare ExtraBold"/>
            </a:endParaRPr>
          </a:p>
        </p:txBody>
      </p:sp>
      <p:sp>
        <p:nvSpPr>
          <p:cNvPr id="362" name="직선 연결선 3"/>
          <p:cNvSpPr/>
          <p:nvPr/>
        </p:nvSpPr>
        <p:spPr>
          <a:xfrm>
            <a:off x="0" y="975360"/>
            <a:ext cx="12192000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6DF6729-1FA8-6414-3874-EF556688DFA8}"/>
              </a:ext>
            </a:extLst>
          </p:cNvPr>
          <p:cNvSpPr txBox="1"/>
          <p:nvPr/>
        </p:nvSpPr>
        <p:spPr>
          <a:xfrm>
            <a:off x="4981437" y="1518074"/>
            <a:ext cx="222912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0" kern="1200" dirty="0">
                <a:solidFill>
                  <a:srgbClr val="024B8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소</a:t>
            </a:r>
            <a:r>
              <a:rPr lang="ko-KR" altLang="en-US" sz="3600" kern="1200" dirty="0">
                <a:solidFill>
                  <a:srgbClr val="33333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서특필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F669E4A-AF2C-A2CF-81F1-368317BF54C9}"/>
              </a:ext>
            </a:extLst>
          </p:cNvPr>
          <p:cNvCxnSpPr>
            <a:cxnSpLocks/>
          </p:cNvCxnSpPr>
          <p:nvPr/>
        </p:nvCxnSpPr>
        <p:spPr>
          <a:xfrm>
            <a:off x="5826000" y="2414584"/>
            <a:ext cx="540000" cy="0"/>
          </a:xfrm>
          <a:prstGeom prst="line">
            <a:avLst/>
          </a:prstGeom>
          <a:ln w="57150">
            <a:solidFill>
              <a:srgbClr val="024B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A7C0AA1-1188-5708-DF9A-EF7CBC5B4B8B}"/>
              </a:ext>
            </a:extLst>
          </p:cNvPr>
          <p:cNvSpPr txBox="1"/>
          <p:nvPr/>
        </p:nvSpPr>
        <p:spPr>
          <a:xfrm>
            <a:off x="3044328" y="3535018"/>
            <a:ext cx="610334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공유 커뮤니티 기반</a:t>
            </a: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글씨체</a:t>
            </a:r>
            <a:r>
              <a:rPr lang="en-US" altLang="ko-KR" sz="2500" kern="12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-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특성 분석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이라는 차별점</a:t>
            </a:r>
            <a:endParaRPr lang="en-US" altLang="ko-KR" sz="2500" kern="1200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0B1D0D-8397-5A29-8794-28C52D10FC4C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</a:rPr>
              <a:t>Part 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68CAB8-D93E-A695-6B66-E6CE1451EAD5}"/>
              </a:ext>
            </a:extLst>
          </p:cNvPr>
          <p:cNvSpPr txBox="1"/>
          <p:nvPr/>
        </p:nvSpPr>
        <p:spPr>
          <a:xfrm flipH="1">
            <a:off x="1005840" y="174505"/>
            <a:ext cx="5683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작품 소개</a:t>
            </a:r>
          </a:p>
        </p:txBody>
      </p:sp>
    </p:spTree>
    <p:extLst>
      <p:ext uri="{BB962C8B-B14F-4D97-AF65-F5344CB8AC3E}">
        <p14:creationId xmlns:p14="http://schemas.microsoft.com/office/powerpoint/2010/main" val="213091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rPr>
              <a:t>Part 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5"/>
            <a:ext cx="509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기술 소개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: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특성 분석</a:t>
            </a:r>
          </a:p>
        </p:txBody>
      </p:sp>
      <p:graphicFrame>
        <p:nvGraphicFramePr>
          <p:cNvPr id="2" name="표 8">
            <a:extLst>
              <a:ext uri="{FF2B5EF4-FFF2-40B4-BE49-F238E27FC236}">
                <a16:creationId xmlns:a16="http://schemas.microsoft.com/office/drawing/2014/main" id="{570E8063-A047-804B-4CF5-4F2634094733}"/>
              </a:ext>
            </a:extLst>
          </p:cNvPr>
          <p:cNvGraphicFramePr>
            <a:graphicFrameLocks noGrp="1"/>
          </p:cNvGraphicFramePr>
          <p:nvPr/>
        </p:nvGraphicFramePr>
        <p:xfrm>
          <a:off x="3942608" y="2550161"/>
          <a:ext cx="7830287" cy="3548669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247854">
                  <a:extLst>
                    <a:ext uri="{9D8B030D-6E8A-4147-A177-3AD203B41FA5}">
                      <a16:colId xmlns:a16="http://schemas.microsoft.com/office/drawing/2014/main" val="2671548151"/>
                    </a:ext>
                  </a:extLst>
                </a:gridCol>
                <a:gridCol w="1247854">
                  <a:extLst>
                    <a:ext uri="{9D8B030D-6E8A-4147-A177-3AD203B41FA5}">
                      <a16:colId xmlns:a16="http://schemas.microsoft.com/office/drawing/2014/main" val="3601674947"/>
                    </a:ext>
                  </a:extLst>
                </a:gridCol>
                <a:gridCol w="1247854">
                  <a:extLst>
                    <a:ext uri="{9D8B030D-6E8A-4147-A177-3AD203B41FA5}">
                      <a16:colId xmlns:a16="http://schemas.microsoft.com/office/drawing/2014/main" val="772406288"/>
                    </a:ext>
                  </a:extLst>
                </a:gridCol>
                <a:gridCol w="817345">
                  <a:extLst>
                    <a:ext uri="{9D8B030D-6E8A-4147-A177-3AD203B41FA5}">
                      <a16:colId xmlns:a16="http://schemas.microsoft.com/office/drawing/2014/main" val="1764804015"/>
                    </a:ext>
                  </a:extLst>
                </a:gridCol>
                <a:gridCol w="817345">
                  <a:extLst>
                    <a:ext uri="{9D8B030D-6E8A-4147-A177-3AD203B41FA5}">
                      <a16:colId xmlns:a16="http://schemas.microsoft.com/office/drawing/2014/main" val="3821631927"/>
                    </a:ext>
                  </a:extLst>
                </a:gridCol>
                <a:gridCol w="817345">
                  <a:extLst>
                    <a:ext uri="{9D8B030D-6E8A-4147-A177-3AD203B41FA5}">
                      <a16:colId xmlns:a16="http://schemas.microsoft.com/office/drawing/2014/main" val="219101850"/>
                    </a:ext>
                  </a:extLst>
                </a:gridCol>
                <a:gridCol w="817345">
                  <a:extLst>
                    <a:ext uri="{9D8B030D-6E8A-4147-A177-3AD203B41FA5}">
                      <a16:colId xmlns:a16="http://schemas.microsoft.com/office/drawing/2014/main" val="3084157582"/>
                    </a:ext>
                  </a:extLst>
                </a:gridCol>
                <a:gridCol w="817345">
                  <a:extLst>
                    <a:ext uri="{9D8B030D-6E8A-4147-A177-3AD203B41FA5}">
                      <a16:colId xmlns:a16="http://schemas.microsoft.com/office/drawing/2014/main" val="1861427830"/>
                    </a:ext>
                  </a:extLst>
                </a:gridCol>
              </a:tblGrid>
              <a:tr h="602574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BABY DATA SET </a:t>
                      </a:r>
                      <a:r>
                        <a:rPr lang="ko-KR" altLang="en-US" sz="15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일부 </a:t>
                      </a:r>
                    </a:p>
                  </a:txBody>
                  <a:tcPr anchor="ctr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content</a:t>
                      </a:r>
                    </a:p>
                    <a:p>
                      <a:pPr algn="ctr" latinLnBrk="1"/>
                      <a:r>
                        <a:rPr lang="en-US" altLang="ko-KR" sz="15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Type ID</a:t>
                      </a:r>
                      <a:endParaRPr lang="ko-KR" altLang="en-US" sz="150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773799"/>
                  </a:ext>
                </a:extLst>
              </a:tr>
              <a:tr h="53366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글자 크기</a:t>
                      </a:r>
                      <a:endParaRPr lang="en-US" sz="1300" b="0" dirty="0"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85320" marR="85320" marT="42660" marB="4266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…</a:t>
                      </a:r>
                    </a:p>
                  </a:txBody>
                  <a:tcPr marL="85320" marR="85320" marT="42660" marB="4266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속도</a:t>
                      </a:r>
                      <a:endParaRPr lang="en-US" sz="1300" b="0" dirty="0"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85320" marR="85320" marT="42660" marB="4266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개방성</a:t>
                      </a:r>
                      <a:endParaRPr lang="en-US" sz="1300" b="0" dirty="0"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성실성</a:t>
                      </a:r>
                      <a:endParaRPr lang="en-US" sz="1300" b="0" dirty="0"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85320" marR="85320" marT="42660" marB="4266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외향성</a:t>
                      </a:r>
                      <a:endParaRPr lang="en-US" sz="1300" b="0" dirty="0"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85320" marR="85320" marT="42660" marB="4266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우호성</a:t>
                      </a:r>
                      <a:endParaRPr lang="en-US" sz="1300" b="0" dirty="0"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85320" marR="85320" marT="42660" marB="4266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0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민감성</a:t>
                      </a:r>
                      <a:endParaRPr lang="en-US" sz="1300" b="0" dirty="0"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85320" marR="85320" marT="42660" marB="4266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907067"/>
                  </a:ext>
                </a:extLst>
              </a:tr>
              <a:tr h="3446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150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…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0.777083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33289"/>
                  </a:ext>
                </a:extLst>
              </a:tr>
              <a:tr h="3446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160.5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…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0.918378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59036"/>
                  </a:ext>
                </a:extLst>
              </a:tr>
              <a:tr h="3446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143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…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0.805833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763771"/>
                  </a:ext>
                </a:extLst>
              </a:tr>
              <a:tr h="3446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124.5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…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0.940879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66844"/>
                  </a:ext>
                </a:extLst>
              </a:tr>
              <a:tr h="3446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125.5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…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0.764167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6619314"/>
                  </a:ext>
                </a:extLst>
              </a:tr>
              <a:tr h="3446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108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…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0.755789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837277"/>
                  </a:ext>
                </a:extLst>
              </a:tr>
              <a:tr h="3446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107</a:t>
                      </a:r>
                    </a:p>
                  </a:txBody>
                  <a:tcPr marL="6350" marR="6350" marT="6350" marB="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…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0.864396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032731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B02408F-FAB1-65C3-6A76-11942652A135}"/>
              </a:ext>
            </a:extLst>
          </p:cNvPr>
          <p:cNvCxnSpPr/>
          <p:nvPr/>
        </p:nvCxnSpPr>
        <p:spPr>
          <a:xfrm>
            <a:off x="419100" y="2550162"/>
            <a:ext cx="5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0E7DFBE-F0D3-9DB2-C217-48BA40358A5D}"/>
              </a:ext>
            </a:extLst>
          </p:cNvPr>
          <p:cNvSpPr txBox="1"/>
          <p:nvPr/>
        </p:nvSpPr>
        <p:spPr>
          <a:xfrm flipH="1">
            <a:off x="345439" y="1926134"/>
            <a:ext cx="2353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4.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모델링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  <a:sym typeface="Arial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F18A16F6-6E52-69DD-94AF-EB6F10864E46}"/>
              </a:ext>
            </a:extLst>
          </p:cNvPr>
          <p:cNvSpPr txBox="1"/>
          <p:nvPr/>
        </p:nvSpPr>
        <p:spPr>
          <a:xfrm>
            <a:off x="9113435" y="1756857"/>
            <a:ext cx="119680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NanumSquare Regular"/>
                <a:ea typeface="NanumSquare Regular"/>
                <a:cs typeface="NanumSquare Regular"/>
                <a:sym typeface="NanumSquare Regular"/>
              </a:defRPr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결과변수 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5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개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NanumSquare Regular"/>
            </a:endParaRPr>
          </a:p>
        </p:txBody>
      </p:sp>
      <p:sp>
        <p:nvSpPr>
          <p:cNvPr id="10" name="왼쪽 대괄호 8">
            <a:extLst>
              <a:ext uri="{FF2B5EF4-FFF2-40B4-BE49-F238E27FC236}">
                <a16:creationId xmlns:a16="http://schemas.microsoft.com/office/drawing/2014/main" id="{2B01DF0C-FA69-EB00-B2D9-6A7F54EE5A9D}"/>
              </a:ext>
            </a:extLst>
          </p:cNvPr>
          <p:cNvSpPr/>
          <p:nvPr/>
        </p:nvSpPr>
        <p:spPr>
          <a:xfrm rot="5400000">
            <a:off x="9645592" y="620318"/>
            <a:ext cx="132484" cy="324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71" y="21600"/>
                  <a:pt x="0" y="21558"/>
                  <a:pt x="0" y="21506"/>
                </a:cubicBezTo>
                <a:lnTo>
                  <a:pt x="0" y="94"/>
                </a:lnTo>
                <a:cubicBezTo>
                  <a:pt x="0" y="42"/>
                  <a:pt x="9671" y="0"/>
                  <a:pt x="21600" y="0"/>
                </a:cubicBezTo>
              </a:path>
            </a:pathLst>
          </a:custGeom>
          <a:ln w="38100">
            <a:solidFill>
              <a:srgbClr val="A7C1CC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MalgunGothic"/>
                <a:ea typeface="MalgunGothic"/>
                <a:cs typeface="MalgunGothic"/>
                <a:sym typeface="MalgunGothic"/>
              </a:defRPr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MalgunGothic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B6C050D3-720D-C2A3-3971-76632FB1160D}"/>
              </a:ext>
            </a:extLst>
          </p:cNvPr>
          <p:cNvSpPr txBox="1"/>
          <p:nvPr/>
        </p:nvSpPr>
        <p:spPr>
          <a:xfrm>
            <a:off x="5247106" y="1756857"/>
            <a:ext cx="1196799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NanumSquare Regular"/>
                <a:ea typeface="NanumSquare Regular"/>
                <a:cs typeface="NanumSquare Regular"/>
                <a:sym typeface="NanumSquare Regular"/>
              </a:defRPr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예측변수 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7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개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NanumSquare Regular"/>
            </a:endParaRPr>
          </a:p>
        </p:txBody>
      </p:sp>
      <p:sp>
        <p:nvSpPr>
          <p:cNvPr id="12" name="왼쪽 대괄호 8">
            <a:extLst>
              <a:ext uri="{FF2B5EF4-FFF2-40B4-BE49-F238E27FC236}">
                <a16:creationId xmlns:a16="http://schemas.microsoft.com/office/drawing/2014/main" id="{ED4F5B90-7FF1-DF11-3AAD-C909BD3246FC}"/>
              </a:ext>
            </a:extLst>
          </p:cNvPr>
          <p:cNvSpPr/>
          <p:nvPr/>
        </p:nvSpPr>
        <p:spPr>
          <a:xfrm rot="5400000">
            <a:off x="5779262" y="800318"/>
            <a:ext cx="132484" cy="288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71" y="21600"/>
                  <a:pt x="0" y="21558"/>
                  <a:pt x="0" y="21506"/>
                </a:cubicBezTo>
                <a:lnTo>
                  <a:pt x="0" y="94"/>
                </a:lnTo>
                <a:cubicBezTo>
                  <a:pt x="0" y="42"/>
                  <a:pt x="9671" y="0"/>
                  <a:pt x="21600" y="0"/>
                </a:cubicBezTo>
              </a:path>
            </a:pathLst>
          </a:custGeom>
          <a:ln w="38100">
            <a:solidFill>
              <a:srgbClr val="A7C1CC"/>
            </a:solidFill>
            <a:miter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MalgunGothic"/>
                <a:ea typeface="MalgunGothic"/>
                <a:cs typeface="MalgunGothic"/>
                <a:sym typeface="MalgunGothic"/>
              </a:defRPr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MalgunGothic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7026D0-6A27-6926-4C0C-709F84100D36}"/>
              </a:ext>
            </a:extLst>
          </p:cNvPr>
          <p:cNvSpPr txBox="1"/>
          <p:nvPr/>
        </p:nvSpPr>
        <p:spPr>
          <a:xfrm>
            <a:off x="345439" y="2809797"/>
            <a:ext cx="35971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분석을 위한 디지털 데이터 구축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NanumSquare Regular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NanumSquare Regular"/>
              </a:rPr>
              <a:t>남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NanumSquare Regular"/>
              </a:rPr>
              <a:t>232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NanumSquare Regular"/>
              </a:rPr>
              <a:t>개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NanumSquare Regular"/>
              </a:rPr>
              <a:t> +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NanumSquare Regular"/>
              </a:rPr>
              <a:t>여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NanumSquare Regular"/>
              </a:rPr>
              <a:t>280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NanumSquare Regular"/>
              </a:rPr>
              <a:t>개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NanumSquare Regular"/>
              </a:rPr>
              <a:t>(20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NanumSquare Regular"/>
              </a:rPr>
              <a:t>대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NanumSquare Regular"/>
              </a:rPr>
              <a:t>)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NanumSquare Regular"/>
              </a:rPr>
              <a:t>=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NanumSquare Regular"/>
              </a:rPr>
              <a:t>총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NanumSquare Regular"/>
              </a:rPr>
              <a:t>512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NanumSquare Regular"/>
              </a:rPr>
              <a:t>개의 데이터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84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rPr>
              <a:t>Part 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5"/>
            <a:ext cx="509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기술 소개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: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특성 분석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B02408F-FAB1-65C3-6A76-11942652A135}"/>
              </a:ext>
            </a:extLst>
          </p:cNvPr>
          <p:cNvCxnSpPr/>
          <p:nvPr/>
        </p:nvCxnSpPr>
        <p:spPr>
          <a:xfrm>
            <a:off x="419100" y="2550162"/>
            <a:ext cx="5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0E7DFBE-F0D3-9DB2-C217-48BA40358A5D}"/>
              </a:ext>
            </a:extLst>
          </p:cNvPr>
          <p:cNvSpPr txBox="1"/>
          <p:nvPr/>
        </p:nvSpPr>
        <p:spPr>
          <a:xfrm flipH="1">
            <a:off x="345439" y="1926134"/>
            <a:ext cx="2353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4.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모델링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  <a:sym typeface="Arial"/>
            </a:endParaRPr>
          </a:p>
        </p:txBody>
      </p:sp>
      <p:sp>
        <p:nvSpPr>
          <p:cNvPr id="8" name="1">
            <a:extLst>
              <a:ext uri="{FF2B5EF4-FFF2-40B4-BE49-F238E27FC236}">
                <a16:creationId xmlns:a16="http://schemas.microsoft.com/office/drawing/2014/main" id="{F79250FE-9E7F-945A-F883-6ED8071A220E}"/>
              </a:ext>
            </a:extLst>
          </p:cNvPr>
          <p:cNvSpPr/>
          <p:nvPr/>
        </p:nvSpPr>
        <p:spPr>
          <a:xfrm>
            <a:off x="3943009" y="1637061"/>
            <a:ext cx="651448" cy="65144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1</a:t>
            </a:r>
          </a:p>
        </p:txBody>
      </p:sp>
      <p:sp>
        <p:nvSpPr>
          <p:cNvPr id="10" name="데이터 수집 Data Collection">
            <a:extLst>
              <a:ext uri="{FF2B5EF4-FFF2-40B4-BE49-F238E27FC236}">
                <a16:creationId xmlns:a16="http://schemas.microsoft.com/office/drawing/2014/main" id="{D62613EC-8CA4-9FEA-B781-3E5F55701E1A}"/>
              </a:ext>
            </a:extLst>
          </p:cNvPr>
          <p:cNvSpPr/>
          <p:nvPr/>
        </p:nvSpPr>
        <p:spPr>
          <a:xfrm>
            <a:off x="4761579" y="1604652"/>
            <a:ext cx="7027131" cy="716267"/>
          </a:xfrm>
          <a:prstGeom prst="roundRect">
            <a:avLst>
              <a:gd name="adj" fmla="val 25773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pPr>
            <a:r>
              <a:rPr kumimoji="0" lang="ko-KR" alt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결과변수 탐색</a:t>
            </a:r>
            <a:r>
              <a: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SMOTE-Tomek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으로 소수 범주 </a:t>
            </a:r>
            <a:r>
              <a:rPr kumimoji="0" lang="ko-KR" alt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정답률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개선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NanumSquare Regular"/>
            </a:endParaRPr>
          </a:p>
        </p:txBody>
      </p:sp>
      <p:sp>
        <p:nvSpPr>
          <p:cNvPr id="11" name="전처리 Pre-processing">
            <a:extLst>
              <a:ext uri="{FF2B5EF4-FFF2-40B4-BE49-F238E27FC236}">
                <a16:creationId xmlns:a16="http://schemas.microsoft.com/office/drawing/2014/main" id="{15C40FBA-1D67-4533-87F7-CB68200D830B}"/>
              </a:ext>
            </a:extLst>
          </p:cNvPr>
          <p:cNvSpPr/>
          <p:nvPr/>
        </p:nvSpPr>
        <p:spPr>
          <a:xfrm>
            <a:off x="4761579" y="2479364"/>
            <a:ext cx="7027131" cy="716267"/>
          </a:xfrm>
          <a:prstGeom prst="roundRect">
            <a:avLst>
              <a:gd name="adj" fmla="val 25773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pP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예측변수 탐색</a:t>
            </a:r>
            <a:r>
              <a: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상관관계 확인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,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로그 변환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,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표준화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NanumSquare Regular"/>
            </a:endParaRPr>
          </a:p>
        </p:txBody>
      </p:sp>
      <p:sp>
        <p:nvSpPr>
          <p:cNvPr id="12" name="특징 추출 Feature Extraction">
            <a:extLst>
              <a:ext uri="{FF2B5EF4-FFF2-40B4-BE49-F238E27FC236}">
                <a16:creationId xmlns:a16="http://schemas.microsoft.com/office/drawing/2014/main" id="{E5BF6C28-9F91-9A3A-11F7-ABAD8A5762DC}"/>
              </a:ext>
            </a:extLst>
          </p:cNvPr>
          <p:cNvSpPr/>
          <p:nvPr/>
        </p:nvSpPr>
        <p:spPr>
          <a:xfrm>
            <a:off x="4761579" y="3354077"/>
            <a:ext cx="7027131" cy="716267"/>
          </a:xfrm>
          <a:prstGeom prst="roundRect">
            <a:avLst>
              <a:gd name="adj" fmla="val 25773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train-test </a:t>
            </a: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데이터 분리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8:2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NanumSquare Regular"/>
            </a:endParaRPr>
          </a:p>
        </p:txBody>
      </p:sp>
      <p:sp>
        <p:nvSpPr>
          <p:cNvPr id="13" name="모델링 Model Training and Testing">
            <a:extLst>
              <a:ext uri="{FF2B5EF4-FFF2-40B4-BE49-F238E27FC236}">
                <a16:creationId xmlns:a16="http://schemas.microsoft.com/office/drawing/2014/main" id="{6DC070A8-4D04-56A3-091A-4CFE8D7C3039}"/>
              </a:ext>
            </a:extLst>
          </p:cNvPr>
          <p:cNvSpPr/>
          <p:nvPr/>
        </p:nvSpPr>
        <p:spPr>
          <a:xfrm>
            <a:off x="4761579" y="4228789"/>
            <a:ext cx="7027131" cy="716267"/>
          </a:xfrm>
          <a:prstGeom prst="roundRect">
            <a:avLst>
              <a:gd name="adj" fmla="val 25773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10-fold, test </a:t>
            </a: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성능 비교</a:t>
            </a:r>
            <a:r>
              <a: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정확도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,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정밀도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, f1-score,… 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NanumSquare Regular"/>
            </a:endParaRPr>
          </a:p>
        </p:txBody>
      </p:sp>
      <p:sp>
        <p:nvSpPr>
          <p:cNvPr id="14" name="특성 예측 Personality Traits Prediction and Application">
            <a:extLst>
              <a:ext uri="{FF2B5EF4-FFF2-40B4-BE49-F238E27FC236}">
                <a16:creationId xmlns:a16="http://schemas.microsoft.com/office/drawing/2014/main" id="{5971A95B-6A03-27EA-72E8-5D4F582526D2}"/>
              </a:ext>
            </a:extLst>
          </p:cNvPr>
          <p:cNvSpPr/>
          <p:nvPr/>
        </p:nvSpPr>
        <p:spPr>
          <a:xfrm>
            <a:off x="4755986" y="5103501"/>
            <a:ext cx="7038317" cy="716267"/>
          </a:xfrm>
          <a:prstGeom prst="roundRect">
            <a:avLst>
              <a:gd name="adj" fmla="val 25773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pP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변수 선택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순열 특성 중요도 기준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NanumSquare Regular"/>
            </a:endParaRPr>
          </a:p>
        </p:txBody>
      </p:sp>
      <p:sp>
        <p:nvSpPr>
          <p:cNvPr id="15" name="2">
            <a:extLst>
              <a:ext uri="{FF2B5EF4-FFF2-40B4-BE49-F238E27FC236}">
                <a16:creationId xmlns:a16="http://schemas.microsoft.com/office/drawing/2014/main" id="{5670DA77-45B9-2B56-7B6C-300D528981BB}"/>
              </a:ext>
            </a:extLst>
          </p:cNvPr>
          <p:cNvSpPr/>
          <p:nvPr/>
        </p:nvSpPr>
        <p:spPr>
          <a:xfrm>
            <a:off x="3943009" y="2479364"/>
            <a:ext cx="651448" cy="65144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2</a:t>
            </a:r>
          </a:p>
        </p:txBody>
      </p:sp>
      <p:sp>
        <p:nvSpPr>
          <p:cNvPr id="16" name="3">
            <a:extLst>
              <a:ext uri="{FF2B5EF4-FFF2-40B4-BE49-F238E27FC236}">
                <a16:creationId xmlns:a16="http://schemas.microsoft.com/office/drawing/2014/main" id="{DCFE0D65-568E-F674-FCAE-F145974050CA}"/>
              </a:ext>
            </a:extLst>
          </p:cNvPr>
          <p:cNvSpPr/>
          <p:nvPr/>
        </p:nvSpPr>
        <p:spPr>
          <a:xfrm>
            <a:off x="3943009" y="3386486"/>
            <a:ext cx="651448" cy="65144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3</a:t>
            </a:r>
          </a:p>
        </p:txBody>
      </p:sp>
      <p:sp>
        <p:nvSpPr>
          <p:cNvPr id="17" name="4">
            <a:extLst>
              <a:ext uri="{FF2B5EF4-FFF2-40B4-BE49-F238E27FC236}">
                <a16:creationId xmlns:a16="http://schemas.microsoft.com/office/drawing/2014/main" id="{66A25D97-0DF1-351A-93CE-1A314EE9282C}"/>
              </a:ext>
            </a:extLst>
          </p:cNvPr>
          <p:cNvSpPr/>
          <p:nvPr/>
        </p:nvSpPr>
        <p:spPr>
          <a:xfrm>
            <a:off x="3943009" y="4228789"/>
            <a:ext cx="651448" cy="65144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4</a:t>
            </a:r>
          </a:p>
        </p:txBody>
      </p:sp>
      <p:sp>
        <p:nvSpPr>
          <p:cNvPr id="18" name="5">
            <a:extLst>
              <a:ext uri="{FF2B5EF4-FFF2-40B4-BE49-F238E27FC236}">
                <a16:creationId xmlns:a16="http://schemas.microsoft.com/office/drawing/2014/main" id="{962CD87B-80BA-DE9E-76A7-FA6F87B448FF}"/>
              </a:ext>
            </a:extLst>
          </p:cNvPr>
          <p:cNvSpPr/>
          <p:nvPr/>
        </p:nvSpPr>
        <p:spPr>
          <a:xfrm>
            <a:off x="3943009" y="5103501"/>
            <a:ext cx="651448" cy="65144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5</a:t>
            </a: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822252BB-9AC7-97CE-75DC-5F5B821DEDED}"/>
              </a:ext>
            </a:extLst>
          </p:cNvPr>
          <p:cNvCxnSpPr>
            <a:cxnSpLocks/>
            <a:stCxn id="14" idx="3"/>
            <a:endCxn id="13" idx="3"/>
          </p:cNvCxnSpPr>
          <p:nvPr/>
        </p:nvCxnSpPr>
        <p:spPr>
          <a:xfrm flipH="1" flipV="1">
            <a:off x="11788710" y="4586923"/>
            <a:ext cx="5593" cy="874712"/>
          </a:xfrm>
          <a:prstGeom prst="bentConnector3">
            <a:avLst>
              <a:gd name="adj1" fmla="val -4087252"/>
            </a:avLst>
          </a:prstGeom>
          <a:noFill/>
          <a:ln w="38100" cap="flat">
            <a:solidFill>
              <a:srgbClr val="C5C2B3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762F10A-1C37-E12C-34F7-D8DF9CF02A52}"/>
              </a:ext>
            </a:extLst>
          </p:cNvPr>
          <p:cNvSpPr txBox="1"/>
          <p:nvPr/>
        </p:nvSpPr>
        <p:spPr>
          <a:xfrm>
            <a:off x="11722926" y="4823989"/>
            <a:ext cx="51231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반복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4D0AD5-BCDD-A60D-B71A-39744D7ED5F1}"/>
              </a:ext>
            </a:extLst>
          </p:cNvPr>
          <p:cNvSpPr txBox="1"/>
          <p:nvPr/>
        </p:nvSpPr>
        <p:spPr>
          <a:xfrm>
            <a:off x="345440" y="2809798"/>
            <a:ext cx="3430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분류 모델 성능 개선을 위한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변수 탐색 및 전처리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6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0D7931B-481C-8F9C-AF72-B573F4242B67}"/>
              </a:ext>
            </a:extLst>
          </p:cNvPr>
          <p:cNvCxnSpPr/>
          <p:nvPr/>
        </p:nvCxnSpPr>
        <p:spPr>
          <a:xfrm>
            <a:off x="419100" y="2550162"/>
            <a:ext cx="5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rPr>
              <a:t>Part 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5"/>
            <a:ext cx="509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기술 소개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: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특성 분석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AEBDDA-AC52-6202-C9BE-85BA25B808EE}"/>
              </a:ext>
            </a:extLst>
          </p:cNvPr>
          <p:cNvSpPr txBox="1"/>
          <p:nvPr/>
        </p:nvSpPr>
        <p:spPr>
          <a:xfrm flipH="1">
            <a:off x="345439" y="1926134"/>
            <a:ext cx="2353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4.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모델링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  <a:sym typeface="Arial"/>
            </a:endParaRPr>
          </a:p>
        </p:txBody>
      </p:sp>
      <p:graphicFrame>
        <p:nvGraphicFramePr>
          <p:cNvPr id="2" name="표 8">
            <a:extLst>
              <a:ext uri="{FF2B5EF4-FFF2-40B4-BE49-F238E27FC236}">
                <a16:creationId xmlns:a16="http://schemas.microsoft.com/office/drawing/2014/main" id="{ED460218-D1B7-B7A9-56A9-EF906A7F14FB}"/>
              </a:ext>
            </a:extLst>
          </p:cNvPr>
          <p:cNvGraphicFramePr>
            <a:graphicFrameLocks noGrp="1"/>
          </p:cNvGraphicFramePr>
          <p:nvPr/>
        </p:nvGraphicFramePr>
        <p:xfrm>
          <a:off x="1313509" y="2653611"/>
          <a:ext cx="9564983" cy="3073639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976648">
                  <a:extLst>
                    <a:ext uri="{9D8B030D-6E8A-4147-A177-3AD203B41FA5}">
                      <a16:colId xmlns:a16="http://schemas.microsoft.com/office/drawing/2014/main" val="2671548151"/>
                    </a:ext>
                  </a:extLst>
                </a:gridCol>
                <a:gridCol w="1517667">
                  <a:extLst>
                    <a:ext uri="{9D8B030D-6E8A-4147-A177-3AD203B41FA5}">
                      <a16:colId xmlns:a16="http://schemas.microsoft.com/office/drawing/2014/main" val="772406288"/>
                    </a:ext>
                  </a:extLst>
                </a:gridCol>
                <a:gridCol w="1517667">
                  <a:extLst>
                    <a:ext uri="{9D8B030D-6E8A-4147-A177-3AD203B41FA5}">
                      <a16:colId xmlns:a16="http://schemas.microsoft.com/office/drawing/2014/main" val="2731117459"/>
                    </a:ext>
                  </a:extLst>
                </a:gridCol>
                <a:gridCol w="1517667">
                  <a:extLst>
                    <a:ext uri="{9D8B030D-6E8A-4147-A177-3AD203B41FA5}">
                      <a16:colId xmlns:a16="http://schemas.microsoft.com/office/drawing/2014/main" val="1747046119"/>
                    </a:ext>
                  </a:extLst>
                </a:gridCol>
                <a:gridCol w="1517667">
                  <a:extLst>
                    <a:ext uri="{9D8B030D-6E8A-4147-A177-3AD203B41FA5}">
                      <a16:colId xmlns:a16="http://schemas.microsoft.com/office/drawing/2014/main" val="1434352300"/>
                    </a:ext>
                  </a:extLst>
                </a:gridCol>
                <a:gridCol w="1517667">
                  <a:extLst>
                    <a:ext uri="{9D8B030D-6E8A-4147-A177-3AD203B41FA5}">
                      <a16:colId xmlns:a16="http://schemas.microsoft.com/office/drawing/2014/main" val="1923110997"/>
                    </a:ext>
                  </a:extLst>
                </a:gridCol>
              </a:tblGrid>
              <a:tr h="583147"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개방성 </a:t>
                      </a:r>
                      <a:r>
                        <a:rPr lang="en-US" altLang="ko-KR" sz="15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O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성실성 </a:t>
                      </a:r>
                      <a:r>
                        <a:rPr lang="en-US" altLang="ko-KR" sz="15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C</a:t>
                      </a:r>
                      <a:endParaRPr lang="ko-KR" altLang="en-US" sz="150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외향성 </a:t>
                      </a:r>
                      <a:r>
                        <a:rPr lang="en-US" altLang="ko-KR" sz="15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E</a:t>
                      </a:r>
                      <a:endParaRPr lang="ko-KR" altLang="en-US" sz="150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우호성 </a:t>
                      </a:r>
                      <a:r>
                        <a:rPr lang="en-US" altLang="ko-KR" sz="15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A</a:t>
                      </a:r>
                      <a:endParaRPr lang="ko-KR" altLang="en-US" sz="150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신경증 </a:t>
                      </a:r>
                      <a:r>
                        <a:rPr lang="en-US" altLang="ko-KR" sz="1500" b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N</a:t>
                      </a:r>
                      <a:endParaRPr lang="ko-KR" altLang="en-US" sz="150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773799"/>
                  </a:ext>
                </a:extLst>
              </a:tr>
              <a:tr h="6226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최종 모델 종류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K-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최근접 </a:t>
                      </a:r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이웃법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K-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최근접 </a:t>
                      </a:r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이웃법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서포트 벡터 머신</a:t>
                      </a: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K-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최근접 </a:t>
                      </a:r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이웃법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K-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최근접 </a:t>
                      </a:r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이웃법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907067"/>
                  </a:ext>
                </a:extLst>
              </a:tr>
              <a:tr h="6226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10-fold 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정확도 평균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0.84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0.87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0.81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0.86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0.76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993294"/>
                  </a:ext>
                </a:extLst>
              </a:tr>
              <a:tr h="6226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테스트 데이터 정확도</a:t>
                      </a:r>
                      <a:endParaRPr lang="ko-KR" altLang="en-US" sz="1500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0.83</a:t>
                      </a:r>
                      <a:endParaRPr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0.81</a:t>
                      </a:r>
                      <a:endParaRPr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0.79</a:t>
                      </a:r>
                      <a:endParaRPr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0.81</a:t>
                      </a:r>
                      <a:endParaRPr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0.72</a:t>
                      </a:r>
                      <a:endParaRPr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33289"/>
                  </a:ext>
                </a:extLst>
              </a:tr>
              <a:tr h="6226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선택한 변수</a:t>
                      </a:r>
                      <a:endParaRPr lang="ko-KR" altLang="en-US" sz="1500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기울기 제외</a:t>
                      </a:r>
                      <a:endParaRPr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기울기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,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기준선 제외</a:t>
                      </a:r>
                      <a:endParaRPr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기준선 제외</a:t>
                      </a:r>
                      <a:endParaRPr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기준선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,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줄 간격 제외</a:t>
                      </a:r>
                      <a:endParaRPr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줄 간격 제외</a:t>
                      </a:r>
                      <a:endParaRPr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73601"/>
                  </a:ext>
                </a:extLst>
              </a:tr>
            </a:tbl>
          </a:graphicData>
        </a:graphic>
      </p:graphicFrame>
      <p:sp>
        <p:nvSpPr>
          <p:cNvPr id="3" name="데이터 수집 양식">
            <a:extLst>
              <a:ext uri="{FF2B5EF4-FFF2-40B4-BE49-F238E27FC236}">
                <a16:creationId xmlns:a16="http://schemas.microsoft.com/office/drawing/2014/main" id="{45A55921-9A26-9BFC-F95A-19883E0ED23F}"/>
              </a:ext>
            </a:extLst>
          </p:cNvPr>
          <p:cNvSpPr txBox="1"/>
          <p:nvPr/>
        </p:nvSpPr>
        <p:spPr>
          <a:xfrm>
            <a:off x="4946968" y="5881775"/>
            <a:ext cx="2298063" cy="35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700"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남자 최종 모형 성능 비교</a:t>
            </a:r>
            <a:endParaRPr kumimoji="0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NanumSquare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0513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0D7931B-481C-8F9C-AF72-B573F4242B67}"/>
              </a:ext>
            </a:extLst>
          </p:cNvPr>
          <p:cNvCxnSpPr/>
          <p:nvPr/>
        </p:nvCxnSpPr>
        <p:spPr>
          <a:xfrm>
            <a:off x="419100" y="2550162"/>
            <a:ext cx="5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rPr>
              <a:t>Part 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5"/>
            <a:ext cx="509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기술 소개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: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특성 분석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AEBDDA-AC52-6202-C9BE-85BA25B808EE}"/>
              </a:ext>
            </a:extLst>
          </p:cNvPr>
          <p:cNvSpPr txBox="1"/>
          <p:nvPr/>
        </p:nvSpPr>
        <p:spPr>
          <a:xfrm flipH="1">
            <a:off x="345439" y="1926134"/>
            <a:ext cx="2353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4.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모델링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  <a:sym typeface="Arial"/>
            </a:endParaRPr>
          </a:p>
        </p:txBody>
      </p:sp>
      <p:graphicFrame>
        <p:nvGraphicFramePr>
          <p:cNvPr id="2" name="표 8">
            <a:extLst>
              <a:ext uri="{FF2B5EF4-FFF2-40B4-BE49-F238E27FC236}">
                <a16:creationId xmlns:a16="http://schemas.microsoft.com/office/drawing/2014/main" id="{ED460218-D1B7-B7A9-56A9-EF906A7F14FB}"/>
              </a:ext>
            </a:extLst>
          </p:cNvPr>
          <p:cNvGraphicFramePr>
            <a:graphicFrameLocks noGrp="1"/>
          </p:cNvGraphicFramePr>
          <p:nvPr/>
        </p:nvGraphicFramePr>
        <p:xfrm>
          <a:off x="1313509" y="2653611"/>
          <a:ext cx="9564983" cy="3073639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976648">
                  <a:extLst>
                    <a:ext uri="{9D8B030D-6E8A-4147-A177-3AD203B41FA5}">
                      <a16:colId xmlns:a16="http://schemas.microsoft.com/office/drawing/2014/main" val="2671548151"/>
                    </a:ext>
                  </a:extLst>
                </a:gridCol>
                <a:gridCol w="1517667">
                  <a:extLst>
                    <a:ext uri="{9D8B030D-6E8A-4147-A177-3AD203B41FA5}">
                      <a16:colId xmlns:a16="http://schemas.microsoft.com/office/drawing/2014/main" val="772406288"/>
                    </a:ext>
                  </a:extLst>
                </a:gridCol>
                <a:gridCol w="1517667">
                  <a:extLst>
                    <a:ext uri="{9D8B030D-6E8A-4147-A177-3AD203B41FA5}">
                      <a16:colId xmlns:a16="http://schemas.microsoft.com/office/drawing/2014/main" val="2731117459"/>
                    </a:ext>
                  </a:extLst>
                </a:gridCol>
                <a:gridCol w="1517667">
                  <a:extLst>
                    <a:ext uri="{9D8B030D-6E8A-4147-A177-3AD203B41FA5}">
                      <a16:colId xmlns:a16="http://schemas.microsoft.com/office/drawing/2014/main" val="1747046119"/>
                    </a:ext>
                  </a:extLst>
                </a:gridCol>
                <a:gridCol w="1517667">
                  <a:extLst>
                    <a:ext uri="{9D8B030D-6E8A-4147-A177-3AD203B41FA5}">
                      <a16:colId xmlns:a16="http://schemas.microsoft.com/office/drawing/2014/main" val="1434352300"/>
                    </a:ext>
                  </a:extLst>
                </a:gridCol>
                <a:gridCol w="1517667">
                  <a:extLst>
                    <a:ext uri="{9D8B030D-6E8A-4147-A177-3AD203B41FA5}">
                      <a16:colId xmlns:a16="http://schemas.microsoft.com/office/drawing/2014/main" val="1923110997"/>
                    </a:ext>
                  </a:extLst>
                </a:gridCol>
              </a:tblGrid>
              <a:tr h="583147"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개방성 </a:t>
                      </a:r>
                      <a:r>
                        <a:rPr lang="en-US" altLang="ko-KR" sz="1500" b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O</a:t>
                      </a:r>
                      <a:endParaRPr lang="en-US" altLang="ko-KR" sz="150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성실성 </a:t>
                      </a:r>
                      <a:r>
                        <a:rPr lang="en-US" altLang="ko-KR" sz="15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C</a:t>
                      </a:r>
                      <a:endParaRPr lang="ko-KR" altLang="en-US" sz="150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외향성 </a:t>
                      </a:r>
                      <a:r>
                        <a:rPr lang="en-US" altLang="ko-KR" sz="15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E</a:t>
                      </a:r>
                      <a:endParaRPr lang="ko-KR" altLang="en-US" sz="150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우호성 </a:t>
                      </a:r>
                      <a:r>
                        <a:rPr lang="en-US" altLang="ko-KR" sz="15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A</a:t>
                      </a:r>
                      <a:endParaRPr lang="ko-KR" altLang="en-US" sz="150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신경증 </a:t>
                      </a:r>
                      <a:r>
                        <a:rPr lang="en-US" altLang="ko-KR" sz="1500" b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N</a:t>
                      </a:r>
                      <a:endParaRPr lang="ko-KR" altLang="en-US" sz="150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773799"/>
                  </a:ext>
                </a:extLst>
              </a:tr>
              <a:tr h="6226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최종 모델 종류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서포트 벡터 머신</a:t>
                      </a: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K-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최근접 </a:t>
                      </a:r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이웃법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K-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최근접 </a:t>
                      </a:r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이웃법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K-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최근접 이웃법</a:t>
                      </a: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K-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최근접 </a:t>
                      </a:r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이웃법</a:t>
                      </a:r>
                      <a:endParaRPr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907067"/>
                  </a:ext>
                </a:extLst>
              </a:tr>
              <a:tr h="6226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10-fold 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정확도 평균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0.97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0.89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0.74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0.88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0.74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993294"/>
                  </a:ext>
                </a:extLst>
              </a:tr>
              <a:tr h="6226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테스트 데이터 정확도</a:t>
                      </a:r>
                      <a:endParaRPr lang="ko-KR" altLang="en-US" sz="1500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0.96</a:t>
                      </a:r>
                      <a:endParaRPr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0.86</a:t>
                      </a:r>
                      <a:endParaRPr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0.75</a:t>
                      </a:r>
                      <a:endParaRPr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0.80</a:t>
                      </a:r>
                      <a:endParaRPr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0.80</a:t>
                      </a:r>
                      <a:endParaRPr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33289"/>
                  </a:ext>
                </a:extLst>
              </a:tr>
              <a:tr h="6226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선택한 변수</a:t>
                      </a:r>
                      <a:endParaRPr lang="ko-KR" altLang="en-US" sz="1500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기울기 제외</a:t>
                      </a:r>
                      <a:endParaRPr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전부</a:t>
                      </a:r>
                      <a:endParaRPr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단어 간격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,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기준선 제외</a:t>
                      </a:r>
                      <a:endParaRPr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기울기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,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줄 간격 제외</a:t>
                      </a:r>
                      <a:endParaRPr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NanumSquare Regular"/>
                          <a:sym typeface="NanumSquare Regular"/>
                        </a:rPr>
                        <a:t>기준선 제외</a:t>
                      </a:r>
                      <a:endParaRPr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NanumSquare Regular"/>
                        <a:sym typeface="NanumSquare Regular"/>
                      </a:endParaRPr>
                    </a:p>
                  </a:txBody>
                  <a:tcPr marL="45720" marR="45720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73601"/>
                  </a:ext>
                </a:extLst>
              </a:tr>
            </a:tbl>
          </a:graphicData>
        </a:graphic>
      </p:graphicFrame>
      <p:sp>
        <p:nvSpPr>
          <p:cNvPr id="3" name="데이터 수집 양식">
            <a:extLst>
              <a:ext uri="{FF2B5EF4-FFF2-40B4-BE49-F238E27FC236}">
                <a16:creationId xmlns:a16="http://schemas.microsoft.com/office/drawing/2014/main" id="{45A55921-9A26-9BFC-F95A-19883E0ED23F}"/>
              </a:ext>
            </a:extLst>
          </p:cNvPr>
          <p:cNvSpPr txBox="1"/>
          <p:nvPr/>
        </p:nvSpPr>
        <p:spPr>
          <a:xfrm>
            <a:off x="4946968" y="5881775"/>
            <a:ext cx="2298063" cy="35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700"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여자 최종 모형 성능 비교</a:t>
            </a:r>
            <a:endParaRPr kumimoji="0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NanumSquare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1543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Box 4"/>
          <p:cNvSpPr txBox="1"/>
          <p:nvPr/>
        </p:nvSpPr>
        <p:spPr>
          <a:xfrm>
            <a:off x="208279" y="159116"/>
            <a:ext cx="751842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600" b="1">
                <a:solidFill>
                  <a:srgbClr val="012540"/>
                </a:solid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Part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3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1254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437" name="1"/>
          <p:cNvSpPr/>
          <p:nvPr/>
        </p:nvSpPr>
        <p:spPr>
          <a:xfrm>
            <a:off x="2256713" y="1637061"/>
            <a:ext cx="651448" cy="65144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1</a:t>
            </a:r>
          </a:p>
        </p:txBody>
      </p:sp>
      <p:sp>
        <p:nvSpPr>
          <p:cNvPr id="438" name="데이터 수집 Data Collection"/>
          <p:cNvSpPr/>
          <p:nvPr/>
        </p:nvSpPr>
        <p:spPr>
          <a:xfrm>
            <a:off x="3075283" y="1604652"/>
            <a:ext cx="7027131" cy="716267"/>
          </a:xfrm>
          <a:prstGeom prst="roundRect">
            <a:avLst>
              <a:gd name="adj" fmla="val 25773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pPr>
            <a:r>
              <a:rPr kumimoji="0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데이터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수집</a:t>
            </a:r>
            <a:r>
              <a: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Data Collection</a:t>
            </a:r>
          </a:p>
        </p:txBody>
      </p:sp>
      <p:sp>
        <p:nvSpPr>
          <p:cNvPr id="439" name="전처리 Pre-processing"/>
          <p:cNvSpPr/>
          <p:nvPr/>
        </p:nvSpPr>
        <p:spPr>
          <a:xfrm>
            <a:off x="3075283" y="2479364"/>
            <a:ext cx="7027131" cy="716267"/>
          </a:xfrm>
          <a:prstGeom prst="roundRect">
            <a:avLst>
              <a:gd name="adj" fmla="val 25773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전처리</a:t>
            </a:r>
            <a:r>
              <a: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Pre-processing</a:t>
            </a:r>
          </a:p>
        </p:txBody>
      </p:sp>
      <p:sp>
        <p:nvSpPr>
          <p:cNvPr id="440" name="특징 추출 Feature Extraction"/>
          <p:cNvSpPr/>
          <p:nvPr/>
        </p:nvSpPr>
        <p:spPr>
          <a:xfrm>
            <a:off x="3075283" y="3354077"/>
            <a:ext cx="7027131" cy="716267"/>
          </a:xfrm>
          <a:prstGeom prst="roundRect">
            <a:avLst>
              <a:gd name="adj" fmla="val 25773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pPr>
            <a:r>
              <a:rPr kumimoji="0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특징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추출</a:t>
            </a:r>
            <a:r>
              <a: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Feature Extraction</a:t>
            </a:r>
          </a:p>
        </p:txBody>
      </p:sp>
      <p:sp>
        <p:nvSpPr>
          <p:cNvPr id="441" name="모델링 Model Training and Testing"/>
          <p:cNvSpPr/>
          <p:nvPr/>
        </p:nvSpPr>
        <p:spPr>
          <a:xfrm>
            <a:off x="3075283" y="4228789"/>
            <a:ext cx="7027131" cy="716267"/>
          </a:xfrm>
          <a:prstGeom prst="roundRect">
            <a:avLst>
              <a:gd name="adj" fmla="val 25773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pPr>
            <a:r>
              <a:rPr kumimoji="0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모델링</a:t>
            </a:r>
            <a:r>
              <a: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Model Training and Testing</a:t>
            </a:r>
          </a:p>
        </p:txBody>
      </p:sp>
      <p:sp>
        <p:nvSpPr>
          <p:cNvPr id="442" name="특성 예측 Personality Traits Prediction and Application"/>
          <p:cNvSpPr/>
          <p:nvPr/>
        </p:nvSpPr>
        <p:spPr>
          <a:xfrm>
            <a:off x="3069690" y="5103501"/>
            <a:ext cx="7038317" cy="716267"/>
          </a:xfrm>
          <a:prstGeom prst="roundRect">
            <a:avLst>
              <a:gd name="adj" fmla="val 25773"/>
            </a:avLst>
          </a:prstGeom>
          <a:solidFill>
            <a:srgbClr val="91A8D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pPr>
            <a:r>
              <a:rPr kumimoji="0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특성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예측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Personality Traits Prediction and Application</a:t>
            </a:r>
          </a:p>
        </p:txBody>
      </p:sp>
      <p:sp>
        <p:nvSpPr>
          <p:cNvPr id="443" name="2"/>
          <p:cNvSpPr/>
          <p:nvPr/>
        </p:nvSpPr>
        <p:spPr>
          <a:xfrm>
            <a:off x="2256713" y="2479364"/>
            <a:ext cx="651448" cy="65144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2</a:t>
            </a:r>
          </a:p>
        </p:txBody>
      </p:sp>
      <p:sp>
        <p:nvSpPr>
          <p:cNvPr id="444" name="3"/>
          <p:cNvSpPr/>
          <p:nvPr/>
        </p:nvSpPr>
        <p:spPr>
          <a:xfrm>
            <a:off x="2256713" y="3386486"/>
            <a:ext cx="651448" cy="65144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3</a:t>
            </a:r>
          </a:p>
        </p:txBody>
      </p:sp>
      <p:sp>
        <p:nvSpPr>
          <p:cNvPr id="445" name="4"/>
          <p:cNvSpPr/>
          <p:nvPr/>
        </p:nvSpPr>
        <p:spPr>
          <a:xfrm>
            <a:off x="2256713" y="4228789"/>
            <a:ext cx="651448" cy="65144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4</a:t>
            </a:r>
          </a:p>
        </p:txBody>
      </p:sp>
      <p:sp>
        <p:nvSpPr>
          <p:cNvPr id="446" name="5"/>
          <p:cNvSpPr/>
          <p:nvPr/>
        </p:nvSpPr>
        <p:spPr>
          <a:xfrm>
            <a:off x="2256713" y="5103501"/>
            <a:ext cx="651448" cy="651448"/>
          </a:xfrm>
          <a:prstGeom prst="roundRect">
            <a:avLst>
              <a:gd name="adj" fmla="val 15000"/>
            </a:avLst>
          </a:prstGeom>
          <a:solidFill>
            <a:srgbClr val="91A8D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5</a:t>
            </a:r>
          </a:p>
        </p:txBody>
      </p:sp>
      <p:sp>
        <p:nvSpPr>
          <p:cNvPr id="447" name="TextBox 5"/>
          <p:cNvSpPr txBox="1"/>
          <p:nvPr/>
        </p:nvSpPr>
        <p:spPr>
          <a:xfrm>
            <a:off x="1051560" y="174503"/>
            <a:ext cx="4877554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600">
                <a:solidFill>
                  <a:srgbClr val="012540"/>
                </a:solidFill>
                <a:latin typeface="NanumSquare ExtraBold"/>
                <a:ea typeface="NanumSquare ExtraBold"/>
                <a:cs typeface="NanumSquare ExtraBold"/>
                <a:sym typeface="NanumSquare ExtraBold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ExtraBold"/>
              </a:rPr>
              <a:t>기술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ExtraBold"/>
              </a:rPr>
              <a:t>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ExtraBold"/>
              </a:rPr>
              <a:t>소개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ExtraBold"/>
              </a:rPr>
              <a:t> :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ExtraBold"/>
              </a:rPr>
              <a:t>특성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ExtraBold"/>
              </a:rPr>
              <a:t>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ExtraBold"/>
              </a:rPr>
              <a:t>분석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1254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sym typeface="NanumSquare ExtraBold"/>
            </a:endParaRPr>
          </a:p>
        </p:txBody>
      </p:sp>
      <p:sp>
        <p:nvSpPr>
          <p:cNvPr id="448" name="직선 연결선 3"/>
          <p:cNvSpPr/>
          <p:nvPr/>
        </p:nvSpPr>
        <p:spPr>
          <a:xfrm>
            <a:off x="0" y="975360"/>
            <a:ext cx="12192000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Box 4"/>
          <p:cNvSpPr txBox="1"/>
          <p:nvPr/>
        </p:nvSpPr>
        <p:spPr>
          <a:xfrm>
            <a:off x="208279" y="159116"/>
            <a:ext cx="751842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600" b="1">
                <a:solidFill>
                  <a:srgbClr val="012540"/>
                </a:solid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Part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3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1254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57" name="1"/>
          <p:cNvSpPr/>
          <p:nvPr/>
        </p:nvSpPr>
        <p:spPr>
          <a:xfrm>
            <a:off x="3943009" y="1637061"/>
            <a:ext cx="651448" cy="65144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1</a:t>
            </a:r>
          </a:p>
        </p:txBody>
      </p:sp>
      <p:sp>
        <p:nvSpPr>
          <p:cNvPr id="158" name="데이터 수집 Data Collection"/>
          <p:cNvSpPr/>
          <p:nvPr/>
        </p:nvSpPr>
        <p:spPr>
          <a:xfrm>
            <a:off x="4761579" y="1604652"/>
            <a:ext cx="7027131" cy="716267"/>
          </a:xfrm>
          <a:prstGeom prst="roundRect">
            <a:avLst>
              <a:gd name="adj" fmla="val 25773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pP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하루에 </a:t>
            </a: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1</a:t>
            </a: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번 오늘의 글귀 작성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NanumSquare Regular"/>
            </a:endParaRPr>
          </a:p>
        </p:txBody>
      </p:sp>
      <p:sp>
        <p:nvSpPr>
          <p:cNvPr id="159" name="전처리 Pre-processing"/>
          <p:cNvSpPr/>
          <p:nvPr/>
        </p:nvSpPr>
        <p:spPr>
          <a:xfrm>
            <a:off x="4761579" y="2479364"/>
            <a:ext cx="7027131" cy="716267"/>
          </a:xfrm>
          <a:prstGeom prst="roundRect">
            <a:avLst>
              <a:gd name="adj" fmla="val 25773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pPr>
            <a:r>
              <a:rPr kumimoji="0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전처리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NanumSquare Regular"/>
            </a:endParaRPr>
          </a:p>
        </p:txBody>
      </p:sp>
      <p:sp>
        <p:nvSpPr>
          <p:cNvPr id="160" name="특징 추출 Feature Extraction"/>
          <p:cNvSpPr/>
          <p:nvPr/>
        </p:nvSpPr>
        <p:spPr>
          <a:xfrm>
            <a:off x="4761579" y="3354077"/>
            <a:ext cx="7027131" cy="716267"/>
          </a:xfrm>
          <a:prstGeom prst="roundRect">
            <a:avLst>
              <a:gd name="adj" fmla="val 25773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pP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필적 </a:t>
            </a:r>
            <a:r>
              <a:rPr kumimoji="0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특징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추출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및 </a:t>
            </a: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DB </a:t>
            </a: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적재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NanumSquare Regular"/>
            </a:endParaRPr>
          </a:p>
        </p:txBody>
      </p:sp>
      <p:sp>
        <p:nvSpPr>
          <p:cNvPr id="161" name="모델링 Model Training and Testing"/>
          <p:cNvSpPr/>
          <p:nvPr/>
        </p:nvSpPr>
        <p:spPr>
          <a:xfrm>
            <a:off x="4761579" y="4228789"/>
            <a:ext cx="7027131" cy="716267"/>
          </a:xfrm>
          <a:prstGeom prst="roundRect">
            <a:avLst>
              <a:gd name="adj" fmla="val 25773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pP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적재된 데이터 수</a:t>
            </a: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≥ 3   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※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시연의 경우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,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이 조건 비활성화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NanumSquare Regular"/>
            </a:endParaRPr>
          </a:p>
        </p:txBody>
      </p:sp>
      <p:sp>
        <p:nvSpPr>
          <p:cNvPr id="162" name="특성 예측 Personality Traits Prediction and Application"/>
          <p:cNvSpPr/>
          <p:nvPr/>
        </p:nvSpPr>
        <p:spPr>
          <a:xfrm>
            <a:off x="4755986" y="5103501"/>
            <a:ext cx="7038317" cy="716267"/>
          </a:xfrm>
          <a:prstGeom prst="roundRect">
            <a:avLst>
              <a:gd name="adj" fmla="val 25773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pPr>
            <a:r>
              <a:rPr kumimoji="0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특성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예측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</a:t>
            </a: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결과 제시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NanumSquare Regular"/>
            </a:endParaRPr>
          </a:p>
        </p:txBody>
      </p:sp>
      <p:sp>
        <p:nvSpPr>
          <p:cNvPr id="163" name="2"/>
          <p:cNvSpPr/>
          <p:nvPr/>
        </p:nvSpPr>
        <p:spPr>
          <a:xfrm>
            <a:off x="3943009" y="2479364"/>
            <a:ext cx="651448" cy="65144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2</a:t>
            </a:r>
          </a:p>
        </p:txBody>
      </p:sp>
      <p:sp>
        <p:nvSpPr>
          <p:cNvPr id="164" name="3"/>
          <p:cNvSpPr/>
          <p:nvPr/>
        </p:nvSpPr>
        <p:spPr>
          <a:xfrm>
            <a:off x="3943009" y="3386486"/>
            <a:ext cx="651448" cy="65144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3</a:t>
            </a:r>
          </a:p>
        </p:txBody>
      </p:sp>
      <p:sp>
        <p:nvSpPr>
          <p:cNvPr id="165" name="4"/>
          <p:cNvSpPr/>
          <p:nvPr/>
        </p:nvSpPr>
        <p:spPr>
          <a:xfrm>
            <a:off x="3943009" y="4228789"/>
            <a:ext cx="651448" cy="65144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4</a:t>
            </a:r>
          </a:p>
        </p:txBody>
      </p:sp>
      <p:sp>
        <p:nvSpPr>
          <p:cNvPr id="166" name="5"/>
          <p:cNvSpPr/>
          <p:nvPr/>
        </p:nvSpPr>
        <p:spPr>
          <a:xfrm>
            <a:off x="3943009" y="5103501"/>
            <a:ext cx="651448" cy="65144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8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5</a:t>
            </a:r>
          </a:p>
        </p:txBody>
      </p:sp>
      <p:sp>
        <p:nvSpPr>
          <p:cNvPr id="167" name="TextBox 5"/>
          <p:cNvSpPr txBox="1"/>
          <p:nvPr/>
        </p:nvSpPr>
        <p:spPr>
          <a:xfrm>
            <a:off x="1051560" y="174503"/>
            <a:ext cx="4877554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600">
                <a:solidFill>
                  <a:srgbClr val="012540"/>
                </a:solidFill>
                <a:latin typeface="NanumSquare ExtraBold"/>
                <a:ea typeface="NanumSquare ExtraBold"/>
                <a:cs typeface="NanumSquare ExtraBold"/>
                <a:sym typeface="NanumSquare ExtraBold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ExtraBold"/>
              </a:rPr>
              <a:t>기술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ExtraBold"/>
              </a:rPr>
              <a:t>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ExtraBold"/>
              </a:rPr>
              <a:t>소개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ExtraBold"/>
              </a:rPr>
              <a:t> :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ExtraBold"/>
              </a:rPr>
              <a:t>특성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ExtraBold"/>
              </a:rPr>
              <a:t> </a:t>
            </a: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1254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ExtraBold"/>
              </a:rPr>
              <a:t>분석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1254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sym typeface="NanumSquare ExtraBold"/>
            </a:endParaRPr>
          </a:p>
        </p:txBody>
      </p:sp>
      <p:sp>
        <p:nvSpPr>
          <p:cNvPr id="168" name="직선 연결선 3"/>
          <p:cNvSpPr/>
          <p:nvPr/>
        </p:nvSpPr>
        <p:spPr>
          <a:xfrm>
            <a:off x="0" y="975360"/>
            <a:ext cx="12192000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92CD9AF6-CC3D-8837-3F2F-5DBF7A2A12C3}"/>
              </a:ext>
            </a:extLst>
          </p:cNvPr>
          <p:cNvCxnSpPr>
            <a:cxnSpLocks/>
          </p:cNvCxnSpPr>
          <p:nvPr/>
        </p:nvCxnSpPr>
        <p:spPr>
          <a:xfrm flipV="1">
            <a:off x="11788710" y="1962786"/>
            <a:ext cx="12700" cy="2624137"/>
          </a:xfrm>
          <a:prstGeom prst="bentConnector3">
            <a:avLst>
              <a:gd name="adj1" fmla="val 1800000"/>
            </a:avLst>
          </a:prstGeom>
          <a:noFill/>
          <a:ln w="38100" cap="flat">
            <a:solidFill>
              <a:srgbClr val="C5C2B3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9BF769-DFFB-F20B-ABDF-7739213B6CB4}"/>
              </a:ext>
            </a:extLst>
          </p:cNvPr>
          <p:cNvSpPr txBox="1"/>
          <p:nvPr/>
        </p:nvSpPr>
        <p:spPr>
          <a:xfrm>
            <a:off x="11841676" y="3090189"/>
            <a:ext cx="38728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No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631F2D-2BA2-D671-795C-0E9FA7F48168}"/>
              </a:ext>
            </a:extLst>
          </p:cNvPr>
          <p:cNvSpPr txBox="1"/>
          <p:nvPr/>
        </p:nvSpPr>
        <p:spPr>
          <a:xfrm>
            <a:off x="345440" y="2809799"/>
            <a:ext cx="35975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훈련을 마친 모델은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분석 탭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에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특성 분석 서비스 제공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데이터가 일정 수 이상 쌓였을 때 특성분석 서비스 활성화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136B067-12A1-17CC-DA90-506408D3E0DF}"/>
              </a:ext>
            </a:extLst>
          </p:cNvPr>
          <p:cNvCxnSpPr/>
          <p:nvPr/>
        </p:nvCxnSpPr>
        <p:spPr>
          <a:xfrm>
            <a:off x="419100" y="2550162"/>
            <a:ext cx="5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0622A6F-219C-9F83-2EE3-49EE5F239202}"/>
              </a:ext>
            </a:extLst>
          </p:cNvPr>
          <p:cNvSpPr txBox="1"/>
          <p:nvPr/>
        </p:nvSpPr>
        <p:spPr>
          <a:xfrm flipH="1">
            <a:off x="345438" y="1926134"/>
            <a:ext cx="2946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서비스 프로세스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535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rPr>
              <a:t>Part 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5"/>
            <a:ext cx="509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기술 소개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: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특성 분석</a:t>
            </a: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60720A22-CB18-A731-FC98-2B3CBF883A7E}"/>
              </a:ext>
            </a:extLst>
          </p:cNvPr>
          <p:cNvGrpSpPr/>
          <p:nvPr/>
        </p:nvGrpSpPr>
        <p:grpSpPr>
          <a:xfrm>
            <a:off x="1657350" y="1426334"/>
            <a:ext cx="8877300" cy="4578350"/>
            <a:chOff x="147638" y="1651000"/>
            <a:chExt cx="8877300" cy="4578350"/>
          </a:xfrm>
        </p:grpSpPr>
        <p:pic>
          <p:nvPicPr>
            <p:cNvPr id="48" name="그림 40">
              <a:extLst>
                <a:ext uri="{FF2B5EF4-FFF2-40B4-BE49-F238E27FC236}">
                  <a16:creationId xmlns:a16="http://schemas.microsoft.com/office/drawing/2014/main" id="{B8ECFD15-47F0-1D32-DC50-EAC42CE2E8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2025" y="1662113"/>
              <a:ext cx="1712913" cy="3773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" name="그림 5">
              <a:extLst>
                <a:ext uri="{FF2B5EF4-FFF2-40B4-BE49-F238E27FC236}">
                  <a16:creationId xmlns:a16="http://schemas.microsoft.com/office/drawing/2014/main" id="{18620747-B7F3-CB74-DF77-78C94C63ED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7700" y="1651000"/>
              <a:ext cx="1711325" cy="378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" name="그림 3">
              <a:extLst>
                <a:ext uri="{FF2B5EF4-FFF2-40B4-BE49-F238E27FC236}">
                  <a16:creationId xmlns:a16="http://schemas.microsoft.com/office/drawing/2014/main" id="{1442EA24-FA8F-625C-5DD2-998E7F824E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38" y="1655763"/>
              <a:ext cx="1706562" cy="3786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그림 25">
              <a:extLst>
                <a:ext uri="{FF2B5EF4-FFF2-40B4-BE49-F238E27FC236}">
                  <a16:creationId xmlns:a16="http://schemas.microsoft.com/office/drawing/2014/main" id="{CD065445-2FA7-0045-4951-52BBA807D3B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563" y="1655763"/>
              <a:ext cx="1711325" cy="3779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" name="그림 4">
              <a:extLst>
                <a:ext uri="{FF2B5EF4-FFF2-40B4-BE49-F238E27FC236}">
                  <a16:creationId xmlns:a16="http://schemas.microsoft.com/office/drawing/2014/main" id="{A8C4D301-9AF7-B13A-E9FD-E6205DF7E72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6338" y="1655763"/>
              <a:ext cx="1711325" cy="3779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" name="TextBox 1">
              <a:extLst>
                <a:ext uri="{FF2B5EF4-FFF2-40B4-BE49-F238E27FC236}">
                  <a16:creationId xmlns:a16="http://schemas.microsoft.com/office/drawing/2014/main" id="{82D33F0D-D2FA-3347-2928-365E5CB679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" y="5435600"/>
              <a:ext cx="793750" cy="277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[</a:t>
              </a:r>
              <a:r>
                <a:rPr kumimoji="1" lang="ko-KR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분석 탭</a:t>
              </a:r>
              <a:r>
                <a:rPr kumimoji="1" lang="en-US" altLang="ko-KR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]</a:t>
              </a:r>
              <a:endPara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  <p:sp>
          <p:nvSpPr>
            <p:cNvPr id="54" name="TextBox 22">
              <a:extLst>
                <a:ext uri="{FF2B5EF4-FFF2-40B4-BE49-F238E27FC236}">
                  <a16:creationId xmlns:a16="http://schemas.microsoft.com/office/drawing/2014/main" id="{0068819C-C823-4320-401D-DADE2976B0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0225" y="5435600"/>
              <a:ext cx="1958975" cy="277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[</a:t>
              </a:r>
              <a:r>
                <a:rPr kumimoji="1" lang="ko-KR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오늘의 글귀 </a:t>
              </a:r>
              <a:r>
                <a:rPr kumimoji="1" lang="en-US" altLang="ko-KR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–</a:t>
              </a:r>
              <a:r>
                <a:rPr kumimoji="1" lang="ko-KR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 주의 사항</a:t>
              </a:r>
              <a:r>
                <a:rPr kumimoji="1" lang="en-US" altLang="ko-KR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]</a:t>
              </a:r>
              <a:endPara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  <p:sp>
          <p:nvSpPr>
            <p:cNvPr id="55" name="TextBox 23">
              <a:extLst>
                <a:ext uri="{FF2B5EF4-FFF2-40B4-BE49-F238E27FC236}">
                  <a16:creationId xmlns:a16="http://schemas.microsoft.com/office/drawing/2014/main" id="{30F8D2E3-A012-BF0D-804E-D125188AAB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54638" y="5438775"/>
              <a:ext cx="2097087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[</a:t>
              </a:r>
              <a:r>
                <a:rPr kumimoji="1" lang="ko-KR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오늘의 글귀 </a:t>
              </a:r>
              <a:r>
                <a:rPr kumimoji="1" lang="en-US" altLang="ko-KR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-</a:t>
              </a:r>
              <a:r>
                <a:rPr kumimoji="1" lang="ko-KR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 게시글 작성</a:t>
              </a:r>
              <a:r>
                <a:rPr kumimoji="1" lang="en-US" altLang="ko-KR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]</a:t>
              </a:r>
              <a:endPara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  <p:sp>
          <p:nvSpPr>
            <p:cNvPr id="56" name="TextBox 22">
              <a:extLst>
                <a:ext uri="{FF2B5EF4-FFF2-40B4-BE49-F238E27FC236}">
                  <a16:creationId xmlns:a16="http://schemas.microsoft.com/office/drawing/2014/main" id="{8A5AB4DB-96EA-941B-5ED4-DF7C8BBDAB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7288" y="5435600"/>
              <a:ext cx="1749425" cy="277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[</a:t>
              </a:r>
              <a:r>
                <a:rPr kumimoji="1" lang="ko-KR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오늘의 글귀 </a:t>
              </a:r>
              <a:r>
                <a:rPr kumimoji="1" lang="en-US" altLang="ko-KR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–</a:t>
              </a:r>
              <a:r>
                <a:rPr kumimoji="1" lang="ko-KR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 타이머</a:t>
              </a:r>
              <a:r>
                <a:rPr kumimoji="1" lang="en-US" altLang="ko-KR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]</a:t>
              </a:r>
              <a:endPara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  <p:sp>
          <p:nvSpPr>
            <p:cNvPr id="57" name="줄무늬가 있는 오른쪽 화살표[S] 26">
              <a:extLst>
                <a:ext uri="{FF2B5EF4-FFF2-40B4-BE49-F238E27FC236}">
                  <a16:creationId xmlns:a16="http://schemas.microsoft.com/office/drawing/2014/main" id="{AE9C3924-2E47-4AEF-9E3A-5A50B418E44C}"/>
                </a:ext>
              </a:extLst>
            </p:cNvPr>
            <p:cNvSpPr/>
            <p:nvPr/>
          </p:nvSpPr>
          <p:spPr>
            <a:xfrm rot="16200000">
              <a:off x="2170906" y="3032919"/>
              <a:ext cx="1203325" cy="598488"/>
            </a:xfrm>
            <a:prstGeom prst="stripedRightArrow">
              <a:avLst/>
            </a:prstGeom>
            <a:solidFill>
              <a:srgbClr val="F6D254">
                <a:alpha val="4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sym typeface="Arial"/>
              </a:endParaRPr>
            </a:p>
          </p:txBody>
        </p:sp>
        <p:sp>
          <p:nvSpPr>
            <p:cNvPr id="58" name="모서리가 둥근 직사각형 28">
              <a:extLst>
                <a:ext uri="{FF2B5EF4-FFF2-40B4-BE49-F238E27FC236}">
                  <a16:creationId xmlns:a16="http://schemas.microsoft.com/office/drawing/2014/main" id="{440A4C65-4DF5-B3E0-2307-0E667CDC8785}"/>
                </a:ext>
              </a:extLst>
            </p:cNvPr>
            <p:cNvSpPr/>
            <p:nvPr/>
          </p:nvSpPr>
          <p:spPr>
            <a:xfrm>
              <a:off x="287338" y="2220913"/>
              <a:ext cx="1441450" cy="215900"/>
            </a:xfrm>
            <a:prstGeom prst="roundRect">
              <a:avLst/>
            </a:prstGeom>
            <a:noFill/>
            <a:ln w="50800">
              <a:solidFill>
                <a:srgbClr val="F6D25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sym typeface="Arial"/>
              </a:endParaRPr>
            </a:p>
          </p:txBody>
        </p:sp>
        <p:sp>
          <p:nvSpPr>
            <p:cNvPr id="59" name="모서리가 둥근 직사각형 29">
              <a:extLst>
                <a:ext uri="{FF2B5EF4-FFF2-40B4-BE49-F238E27FC236}">
                  <a16:creationId xmlns:a16="http://schemas.microsoft.com/office/drawing/2014/main" id="{BEB75939-2A59-097A-18B2-72CDACF442CA}"/>
                </a:ext>
              </a:extLst>
            </p:cNvPr>
            <p:cNvSpPr/>
            <p:nvPr/>
          </p:nvSpPr>
          <p:spPr>
            <a:xfrm>
              <a:off x="6946900" y="2097088"/>
              <a:ext cx="307975" cy="247650"/>
            </a:xfrm>
            <a:prstGeom prst="roundRect">
              <a:avLst/>
            </a:prstGeom>
            <a:noFill/>
            <a:ln w="50800">
              <a:solidFill>
                <a:srgbClr val="F6D25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sym typeface="Arial"/>
              </a:endParaRPr>
            </a:p>
          </p:txBody>
        </p:sp>
        <p:sp>
          <p:nvSpPr>
            <p:cNvPr id="60" name="모서리가 둥근 직사각형 30">
              <a:extLst>
                <a:ext uri="{FF2B5EF4-FFF2-40B4-BE49-F238E27FC236}">
                  <a16:creationId xmlns:a16="http://schemas.microsoft.com/office/drawing/2014/main" id="{125CFF72-2524-9CDD-EA9D-9D1795910ECE}"/>
                </a:ext>
              </a:extLst>
            </p:cNvPr>
            <p:cNvSpPr/>
            <p:nvPr/>
          </p:nvSpPr>
          <p:spPr>
            <a:xfrm>
              <a:off x="2005013" y="4932363"/>
              <a:ext cx="1558925" cy="152400"/>
            </a:xfrm>
            <a:prstGeom prst="roundRect">
              <a:avLst/>
            </a:prstGeom>
            <a:noFill/>
            <a:ln w="50800">
              <a:solidFill>
                <a:srgbClr val="F6D25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sym typeface="Arial"/>
              </a:endParaRPr>
            </a:p>
          </p:txBody>
        </p:sp>
        <p:cxnSp>
          <p:nvCxnSpPr>
            <p:cNvPr id="61" name="구부러진 연결선[U] 4">
              <a:extLst>
                <a:ext uri="{FF2B5EF4-FFF2-40B4-BE49-F238E27FC236}">
                  <a16:creationId xmlns:a16="http://schemas.microsoft.com/office/drawing/2014/main" id="{70D78F4D-2442-DB3E-AF2E-B053CBB8D472}"/>
                </a:ext>
              </a:extLst>
            </p:cNvPr>
            <p:cNvCxnSpPr>
              <a:cxnSpLocks/>
              <a:stCxn id="58" idx="3"/>
            </p:cNvCxnSpPr>
            <p:nvPr/>
          </p:nvCxnSpPr>
          <p:spPr>
            <a:xfrm>
              <a:off x="1728788" y="2328863"/>
              <a:ext cx="188912" cy="1216025"/>
            </a:xfrm>
            <a:prstGeom prst="curvedConnector3">
              <a:avLst>
                <a:gd name="adj1" fmla="val 50000"/>
              </a:avLst>
            </a:prstGeom>
            <a:ln w="50800">
              <a:solidFill>
                <a:srgbClr val="F6D25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모서리가 둥근 직사각형 41">
              <a:extLst>
                <a:ext uri="{FF2B5EF4-FFF2-40B4-BE49-F238E27FC236}">
                  <a16:creationId xmlns:a16="http://schemas.microsoft.com/office/drawing/2014/main" id="{94D8BFC9-99CE-04E5-7050-BD36F803B559}"/>
                </a:ext>
              </a:extLst>
            </p:cNvPr>
            <p:cNvSpPr/>
            <p:nvPr/>
          </p:nvSpPr>
          <p:spPr>
            <a:xfrm>
              <a:off x="3817938" y="4578350"/>
              <a:ext cx="412750" cy="225425"/>
            </a:xfrm>
            <a:prstGeom prst="roundRect">
              <a:avLst/>
            </a:prstGeom>
            <a:noFill/>
            <a:ln w="50800">
              <a:solidFill>
                <a:srgbClr val="F6D25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sym typeface="Arial"/>
              </a:endParaRPr>
            </a:p>
          </p:txBody>
        </p:sp>
        <p:sp>
          <p:nvSpPr>
            <p:cNvPr id="63" name="모서리가 둥근 직사각형 42">
              <a:extLst>
                <a:ext uri="{FF2B5EF4-FFF2-40B4-BE49-F238E27FC236}">
                  <a16:creationId xmlns:a16="http://schemas.microsoft.com/office/drawing/2014/main" id="{06E76C08-B3C9-76F4-A4BF-4AE4AFB3FBCE}"/>
                </a:ext>
              </a:extLst>
            </p:cNvPr>
            <p:cNvSpPr/>
            <p:nvPr/>
          </p:nvSpPr>
          <p:spPr>
            <a:xfrm>
              <a:off x="4356100" y="4578350"/>
              <a:ext cx="412750" cy="225425"/>
            </a:xfrm>
            <a:prstGeom prst="roundRect">
              <a:avLst/>
            </a:prstGeom>
            <a:noFill/>
            <a:ln w="50800">
              <a:solidFill>
                <a:srgbClr val="F6D25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sym typeface="Arial"/>
              </a:endParaRPr>
            </a:p>
          </p:txBody>
        </p:sp>
        <p:sp>
          <p:nvSpPr>
            <p:cNvPr id="64" name="모서리가 둥근 직사각형 43">
              <a:extLst>
                <a:ext uri="{FF2B5EF4-FFF2-40B4-BE49-F238E27FC236}">
                  <a16:creationId xmlns:a16="http://schemas.microsoft.com/office/drawing/2014/main" id="{DAB885E0-2381-26DC-AE1C-A3F6200BE82F}"/>
                </a:ext>
              </a:extLst>
            </p:cNvPr>
            <p:cNvSpPr/>
            <p:nvPr/>
          </p:nvSpPr>
          <p:spPr>
            <a:xfrm>
              <a:off x="4951413" y="4930775"/>
              <a:ext cx="412750" cy="223838"/>
            </a:xfrm>
            <a:prstGeom prst="roundRect">
              <a:avLst/>
            </a:prstGeom>
            <a:noFill/>
            <a:ln w="50800">
              <a:solidFill>
                <a:srgbClr val="F6D25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sym typeface="Arial"/>
              </a:endParaRPr>
            </a:p>
          </p:txBody>
        </p:sp>
        <p:cxnSp>
          <p:nvCxnSpPr>
            <p:cNvPr id="65" name="구부러진 연결선[U] 17">
              <a:extLst>
                <a:ext uri="{FF2B5EF4-FFF2-40B4-BE49-F238E27FC236}">
                  <a16:creationId xmlns:a16="http://schemas.microsoft.com/office/drawing/2014/main" id="{D49A488A-B399-7DBB-F663-1F6927F5F939}"/>
                </a:ext>
              </a:extLst>
            </p:cNvPr>
            <p:cNvCxnSpPr>
              <a:cxnSpLocks/>
              <a:stCxn id="60" idx="0"/>
              <a:endCxn id="52" idx="1"/>
            </p:cNvCxnSpPr>
            <p:nvPr/>
          </p:nvCxnSpPr>
          <p:spPr>
            <a:xfrm rot="5400000" flipH="1" flipV="1">
              <a:off x="2557463" y="3773487"/>
              <a:ext cx="1385888" cy="931863"/>
            </a:xfrm>
            <a:prstGeom prst="curvedConnector2">
              <a:avLst/>
            </a:prstGeom>
            <a:ln w="50800">
              <a:solidFill>
                <a:srgbClr val="F6D25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구부러진 연결선[U] 49">
              <a:extLst>
                <a:ext uri="{FF2B5EF4-FFF2-40B4-BE49-F238E27FC236}">
                  <a16:creationId xmlns:a16="http://schemas.microsoft.com/office/drawing/2014/main" id="{F98CDC9D-6907-205B-2B8F-EA8E4CE79063}"/>
                </a:ext>
              </a:extLst>
            </p:cNvPr>
            <p:cNvCxnSpPr>
              <a:cxnSpLocks/>
              <a:stCxn id="63" idx="3"/>
              <a:endCxn id="64" idx="0"/>
            </p:cNvCxnSpPr>
            <p:nvPr/>
          </p:nvCxnSpPr>
          <p:spPr>
            <a:xfrm>
              <a:off x="4768850" y="4691063"/>
              <a:ext cx="388938" cy="239712"/>
            </a:xfrm>
            <a:prstGeom prst="curvedConnector2">
              <a:avLst/>
            </a:prstGeom>
            <a:ln w="50800">
              <a:solidFill>
                <a:srgbClr val="F6D25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구부러진 연결선[U] 40">
              <a:extLst>
                <a:ext uri="{FF2B5EF4-FFF2-40B4-BE49-F238E27FC236}">
                  <a16:creationId xmlns:a16="http://schemas.microsoft.com/office/drawing/2014/main" id="{698B6999-5DA9-0419-47E0-A261E3A89AE6}"/>
                </a:ext>
              </a:extLst>
            </p:cNvPr>
            <p:cNvCxnSpPr>
              <a:cxnSpLocks/>
              <a:stCxn id="64" idx="0"/>
              <a:endCxn id="51" idx="1"/>
            </p:cNvCxnSpPr>
            <p:nvPr/>
          </p:nvCxnSpPr>
          <p:spPr>
            <a:xfrm rot="5400000" flipH="1" flipV="1">
              <a:off x="4645026" y="4059237"/>
              <a:ext cx="1384300" cy="358775"/>
            </a:xfrm>
            <a:prstGeom prst="curvedConnector2">
              <a:avLst/>
            </a:prstGeom>
            <a:ln w="50800">
              <a:solidFill>
                <a:srgbClr val="F6D25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구부러진 연결선[U] 63">
              <a:extLst>
                <a:ext uri="{FF2B5EF4-FFF2-40B4-BE49-F238E27FC236}">
                  <a16:creationId xmlns:a16="http://schemas.microsoft.com/office/drawing/2014/main" id="{9A89066C-6274-46B7-283C-C7F6C93B076D}"/>
                </a:ext>
              </a:extLst>
            </p:cNvPr>
            <p:cNvCxnSpPr>
              <a:cxnSpLocks/>
            </p:cNvCxnSpPr>
            <p:nvPr/>
          </p:nvCxnSpPr>
          <p:spPr>
            <a:xfrm>
              <a:off x="7254875" y="2220913"/>
              <a:ext cx="412750" cy="541337"/>
            </a:xfrm>
            <a:prstGeom prst="curvedConnector2">
              <a:avLst/>
            </a:prstGeom>
            <a:ln w="50800">
              <a:solidFill>
                <a:srgbClr val="F6D25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22">
              <a:extLst>
                <a:ext uri="{FF2B5EF4-FFF2-40B4-BE49-F238E27FC236}">
                  <a16:creationId xmlns:a16="http://schemas.microsoft.com/office/drawing/2014/main" id="{445A2BD8-B1AC-49D7-C2BE-3081FB5614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03588" y="5889625"/>
              <a:ext cx="25368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&lt;</a:t>
              </a:r>
              <a:r>
                <a:rPr kumimoji="1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오늘의 글귀 추가 화면</a:t>
              </a:r>
              <a:r>
                <a:rPr kumimoji="1" lang="en-US" altLang="ko-KR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&gt;</a:t>
              </a:r>
              <a:endParaRPr kumimoji="1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  <p:sp>
          <p:nvSpPr>
            <p:cNvPr id="70" name="TextBox 23">
              <a:extLst>
                <a:ext uri="{FF2B5EF4-FFF2-40B4-BE49-F238E27FC236}">
                  <a16:creationId xmlns:a16="http://schemas.microsoft.com/office/drawing/2014/main" id="{D6BCFC69-FFB5-D04A-332D-CEBB6CBCD3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97788" y="5414963"/>
              <a:ext cx="947737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[</a:t>
              </a:r>
              <a:r>
                <a:rPr kumimoji="1" lang="ko-KR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실시간 탭</a:t>
              </a:r>
              <a:r>
                <a:rPr kumimoji="1" lang="en-US" altLang="ko-KR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]</a:t>
              </a:r>
              <a:endPara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  <p:cxnSp>
          <p:nvCxnSpPr>
            <p:cNvPr id="71" name="구부러진 연결선[U] 16">
              <a:extLst>
                <a:ext uri="{FF2B5EF4-FFF2-40B4-BE49-F238E27FC236}">
                  <a16:creationId xmlns:a16="http://schemas.microsoft.com/office/drawing/2014/main" id="{BD40D7CE-ADB5-2094-18FE-FBC45D95E1AE}"/>
                </a:ext>
              </a:extLst>
            </p:cNvPr>
            <p:cNvCxnSpPr>
              <a:stCxn id="62" idx="0"/>
              <a:endCxn id="63" idx="0"/>
            </p:cNvCxnSpPr>
            <p:nvPr/>
          </p:nvCxnSpPr>
          <p:spPr>
            <a:xfrm rot="5400000" flipH="1" flipV="1">
              <a:off x="4293394" y="4309269"/>
              <a:ext cx="12700" cy="538162"/>
            </a:xfrm>
            <a:prstGeom prst="curvedConnector3">
              <a:avLst>
                <a:gd name="adj1" fmla="val 1516850"/>
              </a:avLst>
            </a:prstGeom>
            <a:ln w="50800">
              <a:solidFill>
                <a:srgbClr val="F6D25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L 도형 71">
              <a:extLst>
                <a:ext uri="{FF2B5EF4-FFF2-40B4-BE49-F238E27FC236}">
                  <a16:creationId xmlns:a16="http://schemas.microsoft.com/office/drawing/2014/main" id="{3D16C4F3-416B-9F0B-9007-2CEFCDEAC758}"/>
                </a:ext>
              </a:extLst>
            </p:cNvPr>
            <p:cNvSpPr/>
            <p:nvPr/>
          </p:nvSpPr>
          <p:spPr>
            <a:xfrm rot="13582876" flipV="1">
              <a:off x="8020844" y="2502694"/>
              <a:ext cx="149225" cy="271463"/>
            </a:xfrm>
            <a:prstGeom prst="corner">
              <a:avLst>
                <a:gd name="adj1" fmla="val 42402"/>
                <a:gd name="adj2" fmla="val 41911"/>
              </a:avLst>
            </a:prstGeom>
            <a:solidFill>
              <a:srgbClr val="91A8D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161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rPr>
              <a:t>Part 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5"/>
            <a:ext cx="509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기술 소개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: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특성 분석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BFA846D-F0D0-0BAD-0BBD-F6E693C97803}"/>
              </a:ext>
            </a:extLst>
          </p:cNvPr>
          <p:cNvGrpSpPr/>
          <p:nvPr/>
        </p:nvGrpSpPr>
        <p:grpSpPr>
          <a:xfrm>
            <a:off x="2560638" y="1436482"/>
            <a:ext cx="7070725" cy="4567237"/>
            <a:chOff x="977900" y="1662113"/>
            <a:chExt cx="7070725" cy="4567237"/>
          </a:xfrm>
        </p:grpSpPr>
        <p:pic>
          <p:nvPicPr>
            <p:cNvPr id="2" name="그림 8">
              <a:extLst>
                <a:ext uri="{FF2B5EF4-FFF2-40B4-BE49-F238E27FC236}">
                  <a16:creationId xmlns:a16="http://schemas.microsoft.com/office/drawing/2014/main" id="{3998CDCA-3C7E-F32D-9B4B-C84D195B0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9775" y="1662113"/>
              <a:ext cx="1706563" cy="3776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" name="그림 6">
              <a:extLst>
                <a:ext uri="{FF2B5EF4-FFF2-40B4-BE49-F238E27FC236}">
                  <a16:creationId xmlns:a16="http://schemas.microsoft.com/office/drawing/2014/main" id="{43B16139-F734-59DD-1F25-EFB07DE6C5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9075" y="1663700"/>
              <a:ext cx="1706563" cy="3776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그림 28">
              <a:extLst>
                <a:ext uri="{FF2B5EF4-FFF2-40B4-BE49-F238E27FC236}">
                  <a16:creationId xmlns:a16="http://schemas.microsoft.com/office/drawing/2014/main" id="{659A3CAB-C150-778F-4B57-3649DE6635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2063" y="1663700"/>
              <a:ext cx="1706562" cy="3786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그림 25">
              <a:extLst>
                <a:ext uri="{FF2B5EF4-FFF2-40B4-BE49-F238E27FC236}">
                  <a16:creationId xmlns:a16="http://schemas.microsoft.com/office/drawing/2014/main" id="{A9001F5C-F35D-13FE-3C55-B665C9547A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7900" y="1663700"/>
              <a:ext cx="1706563" cy="3786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1">
              <a:extLst>
                <a:ext uri="{FF2B5EF4-FFF2-40B4-BE49-F238E27FC236}">
                  <a16:creationId xmlns:a16="http://schemas.microsoft.com/office/drawing/2014/main" id="{EE7DFE9F-6653-418B-0930-A9364C8F6F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1763" y="5446713"/>
              <a:ext cx="793750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[</a:t>
              </a:r>
              <a:r>
                <a:rPr kumimoji="1" lang="ko-KR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분석 탭</a:t>
              </a:r>
              <a:r>
                <a:rPr kumimoji="1" lang="en-US" altLang="ko-KR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]</a:t>
              </a:r>
              <a:endPara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  <p:sp>
          <p:nvSpPr>
            <p:cNvPr id="10" name="TextBox 1">
              <a:extLst>
                <a:ext uri="{FF2B5EF4-FFF2-40B4-BE49-F238E27FC236}">
                  <a16:creationId xmlns:a16="http://schemas.microsoft.com/office/drawing/2014/main" id="{BE9C61BC-AB07-9839-FB3B-782C3B636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99263" y="5446713"/>
              <a:ext cx="793750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[</a:t>
              </a:r>
              <a:r>
                <a:rPr kumimoji="1" lang="ko-KR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분석 탭</a:t>
              </a:r>
              <a:r>
                <a:rPr kumimoji="1" lang="en-US" altLang="ko-KR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]</a:t>
              </a:r>
              <a:endPara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  <p:sp>
          <p:nvSpPr>
            <p:cNvPr id="11" name="TextBox 1">
              <a:extLst>
                <a:ext uri="{FF2B5EF4-FFF2-40B4-BE49-F238E27FC236}">
                  <a16:creationId xmlns:a16="http://schemas.microsoft.com/office/drawing/2014/main" id="{24CE8415-B5A5-E88A-57C6-CBDFA8A15A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8138" y="5443538"/>
              <a:ext cx="1487487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[</a:t>
              </a:r>
              <a:r>
                <a:rPr kumimoji="1" lang="ko-KR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특성 분석 결과</a:t>
              </a:r>
              <a:r>
                <a:rPr kumimoji="1" lang="en-US" altLang="ko-KR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(1)]</a:t>
              </a:r>
              <a:endPara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  <p:sp>
          <p:nvSpPr>
            <p:cNvPr id="12" name="TextBox 1">
              <a:extLst>
                <a:ext uri="{FF2B5EF4-FFF2-40B4-BE49-F238E27FC236}">
                  <a16:creationId xmlns:a16="http://schemas.microsoft.com/office/drawing/2014/main" id="{38189D43-E998-13A3-E2FF-EC2AF7DDBD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0900" y="5443538"/>
              <a:ext cx="1487488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[</a:t>
              </a:r>
              <a:r>
                <a:rPr kumimoji="1" lang="ko-KR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특성 분석 결과</a:t>
              </a:r>
              <a:r>
                <a:rPr kumimoji="1" lang="en-US" altLang="ko-KR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(2)]</a:t>
              </a:r>
              <a:endPara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  <p:sp>
          <p:nvSpPr>
            <p:cNvPr id="13" name="모서리가 둥근 직사각형 35">
              <a:extLst>
                <a:ext uri="{FF2B5EF4-FFF2-40B4-BE49-F238E27FC236}">
                  <a16:creationId xmlns:a16="http://schemas.microsoft.com/office/drawing/2014/main" id="{DFAF7005-281E-257D-5677-2229D011B0C0}"/>
                </a:ext>
              </a:extLst>
            </p:cNvPr>
            <p:cNvSpPr/>
            <p:nvPr/>
          </p:nvSpPr>
          <p:spPr>
            <a:xfrm>
              <a:off x="1106488" y="2492375"/>
              <a:ext cx="1439862" cy="215900"/>
            </a:xfrm>
            <a:prstGeom prst="roundRect">
              <a:avLst/>
            </a:prstGeom>
            <a:noFill/>
            <a:ln w="50800">
              <a:solidFill>
                <a:srgbClr val="F6D25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sym typeface="Arial"/>
              </a:endParaRPr>
            </a:p>
          </p:txBody>
        </p:sp>
        <p:sp>
          <p:nvSpPr>
            <p:cNvPr id="14" name="모서리가 둥근 직사각형 36">
              <a:extLst>
                <a:ext uri="{FF2B5EF4-FFF2-40B4-BE49-F238E27FC236}">
                  <a16:creationId xmlns:a16="http://schemas.microsoft.com/office/drawing/2014/main" id="{3BE309BC-E44F-CFAE-5935-BACB962E2BD8}"/>
                </a:ext>
              </a:extLst>
            </p:cNvPr>
            <p:cNvSpPr/>
            <p:nvPr/>
          </p:nvSpPr>
          <p:spPr>
            <a:xfrm>
              <a:off x="3149600" y="3105150"/>
              <a:ext cx="288925" cy="395288"/>
            </a:xfrm>
            <a:prstGeom prst="roundRect">
              <a:avLst/>
            </a:prstGeom>
            <a:noFill/>
            <a:ln w="50800">
              <a:solidFill>
                <a:srgbClr val="F6D25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sym typeface="Arial"/>
              </a:endParaRPr>
            </a:p>
          </p:txBody>
        </p:sp>
        <p:cxnSp>
          <p:nvCxnSpPr>
            <p:cNvPr id="15" name="구부러진 연결선[U] 8">
              <a:extLst>
                <a:ext uri="{FF2B5EF4-FFF2-40B4-BE49-F238E27FC236}">
                  <a16:creationId xmlns:a16="http://schemas.microsoft.com/office/drawing/2014/main" id="{502A4F98-8AF9-07A6-DB23-CB4D4E25583D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2546350" y="2600325"/>
              <a:ext cx="214313" cy="955675"/>
            </a:xfrm>
            <a:prstGeom prst="curvedConnector3">
              <a:avLst/>
            </a:prstGeom>
            <a:ln w="50800">
              <a:solidFill>
                <a:srgbClr val="F6D25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모서리가 둥근 직사각형 37">
              <a:extLst>
                <a:ext uri="{FF2B5EF4-FFF2-40B4-BE49-F238E27FC236}">
                  <a16:creationId xmlns:a16="http://schemas.microsoft.com/office/drawing/2014/main" id="{0E05497B-2BB2-99FF-44D4-BF5FCC11B307}"/>
                </a:ext>
              </a:extLst>
            </p:cNvPr>
            <p:cNvSpPr/>
            <p:nvPr/>
          </p:nvSpPr>
          <p:spPr>
            <a:xfrm>
              <a:off x="4486275" y="2033588"/>
              <a:ext cx="215900" cy="215900"/>
            </a:xfrm>
            <a:prstGeom prst="roundRect">
              <a:avLst/>
            </a:prstGeom>
            <a:noFill/>
            <a:ln w="50800">
              <a:solidFill>
                <a:srgbClr val="F6D25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sym typeface="Arial"/>
              </a:endParaRPr>
            </a:p>
          </p:txBody>
        </p:sp>
        <p:cxnSp>
          <p:nvCxnSpPr>
            <p:cNvPr id="17" name="구부러진 연결선[U] 12">
              <a:extLst>
                <a:ext uri="{FF2B5EF4-FFF2-40B4-BE49-F238E27FC236}">
                  <a16:creationId xmlns:a16="http://schemas.microsoft.com/office/drawing/2014/main" id="{636B3B2B-25DC-F14D-D336-FEF26D83A053}"/>
                </a:ext>
              </a:extLst>
            </p:cNvPr>
            <p:cNvCxnSpPr>
              <a:cxnSpLocks/>
              <a:stCxn id="14" idx="3"/>
              <a:endCxn id="2" idx="1"/>
            </p:cNvCxnSpPr>
            <p:nvPr/>
          </p:nvCxnSpPr>
          <p:spPr>
            <a:xfrm>
              <a:off x="3438525" y="3303588"/>
              <a:ext cx="1111250" cy="247650"/>
            </a:xfrm>
            <a:prstGeom prst="curvedConnector3">
              <a:avLst>
                <a:gd name="adj1" fmla="val 50000"/>
              </a:avLst>
            </a:prstGeom>
            <a:ln w="50800">
              <a:solidFill>
                <a:srgbClr val="F6D25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구부러진 연결선[U] 54">
              <a:extLst>
                <a:ext uri="{FF2B5EF4-FFF2-40B4-BE49-F238E27FC236}">
                  <a16:creationId xmlns:a16="http://schemas.microsoft.com/office/drawing/2014/main" id="{8B9B4E80-67D4-A30D-3E5B-0CB9A8F3F392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4702175" y="2141538"/>
              <a:ext cx="1638300" cy="1414462"/>
            </a:xfrm>
            <a:prstGeom prst="curvedConnector3">
              <a:avLst>
                <a:gd name="adj1" fmla="val 58437"/>
              </a:avLst>
            </a:prstGeom>
            <a:ln w="50800">
              <a:solidFill>
                <a:srgbClr val="F6D25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22">
              <a:extLst>
                <a:ext uri="{FF2B5EF4-FFF2-40B4-BE49-F238E27FC236}">
                  <a16:creationId xmlns:a16="http://schemas.microsoft.com/office/drawing/2014/main" id="{982D9928-E318-18FC-94A9-83DE860716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6775" y="5889625"/>
              <a:ext cx="23304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&lt;</a:t>
              </a:r>
              <a:r>
                <a:rPr kumimoji="1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특성 분석 결과 화면</a:t>
              </a:r>
              <a:r>
                <a:rPr kumimoji="1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&gt;</a:t>
              </a:r>
              <a:endPara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endParaRPr>
            </a:p>
          </p:txBody>
        </p:sp>
        <p:sp>
          <p:nvSpPr>
            <p:cNvPr id="20" name="L 도형 19">
              <a:extLst>
                <a:ext uri="{FF2B5EF4-FFF2-40B4-BE49-F238E27FC236}">
                  <a16:creationId xmlns:a16="http://schemas.microsoft.com/office/drawing/2014/main" id="{B1401C9C-F2A1-025D-F5BF-5EAD4EDC6853}"/>
                </a:ext>
              </a:extLst>
            </p:cNvPr>
            <p:cNvSpPr/>
            <p:nvPr/>
          </p:nvSpPr>
          <p:spPr>
            <a:xfrm rot="13582876" flipV="1">
              <a:off x="5047456" y="2928145"/>
              <a:ext cx="149225" cy="271462"/>
            </a:xfrm>
            <a:prstGeom prst="corner">
              <a:avLst>
                <a:gd name="adj1" fmla="val 42402"/>
                <a:gd name="adj2" fmla="val 41911"/>
              </a:avLst>
            </a:prstGeom>
            <a:solidFill>
              <a:srgbClr val="91A8D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412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rPr>
              <a:t>Part 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5"/>
            <a:ext cx="509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기술 소개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: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특성 분석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B5AE49-7694-86DD-EFE4-FEE6E310793F}"/>
              </a:ext>
            </a:extLst>
          </p:cNvPr>
          <p:cNvSpPr txBox="1"/>
          <p:nvPr/>
        </p:nvSpPr>
        <p:spPr>
          <a:xfrm>
            <a:off x="3633982" y="2710225"/>
            <a:ext cx="49240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두 손을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높이 들고 딴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추억 속 사과 한 알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704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0D7931B-481C-8F9C-AF72-B573F4242B67}"/>
              </a:ext>
            </a:extLst>
          </p:cNvPr>
          <p:cNvCxnSpPr/>
          <p:nvPr/>
        </p:nvCxnSpPr>
        <p:spPr>
          <a:xfrm>
            <a:off x="419100" y="2550162"/>
            <a:ext cx="5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rPr>
              <a:t>Part 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5"/>
            <a:ext cx="509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기술 소개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: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특성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63CC0E-9CC4-3723-7399-F25364A4CEF2}"/>
              </a:ext>
            </a:extLst>
          </p:cNvPr>
          <p:cNvSpPr txBox="1"/>
          <p:nvPr/>
        </p:nvSpPr>
        <p:spPr>
          <a:xfrm>
            <a:off x="504812" y="3730806"/>
            <a:ext cx="1995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개방성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93DE63-9B74-C1C3-1A31-39D3A07A48D6}"/>
              </a:ext>
            </a:extLst>
          </p:cNvPr>
          <p:cNvSpPr txBox="1"/>
          <p:nvPr/>
        </p:nvSpPr>
        <p:spPr>
          <a:xfrm>
            <a:off x="2801412" y="3730806"/>
            <a:ext cx="1995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성실성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3200AF-D0A4-160A-4AA6-06B2888E80C6}"/>
              </a:ext>
            </a:extLst>
          </p:cNvPr>
          <p:cNvSpPr txBox="1"/>
          <p:nvPr/>
        </p:nvSpPr>
        <p:spPr>
          <a:xfrm>
            <a:off x="5098012" y="3730806"/>
            <a:ext cx="1995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외향성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509F54-DC3E-D703-9AB4-479F1CD0E26E}"/>
              </a:ext>
            </a:extLst>
          </p:cNvPr>
          <p:cNvSpPr txBox="1"/>
          <p:nvPr/>
        </p:nvSpPr>
        <p:spPr>
          <a:xfrm>
            <a:off x="7394612" y="3730806"/>
            <a:ext cx="1995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우호성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8205E5-8E40-B079-5B85-AB8F0CD93EAB}"/>
              </a:ext>
            </a:extLst>
          </p:cNvPr>
          <p:cNvSpPr txBox="1"/>
          <p:nvPr/>
        </p:nvSpPr>
        <p:spPr>
          <a:xfrm>
            <a:off x="9691211" y="3730806"/>
            <a:ext cx="1995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민감성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5EDD2F-394B-D674-2073-0304E1152A4E}"/>
              </a:ext>
            </a:extLst>
          </p:cNvPr>
          <p:cNvSpPr txBox="1"/>
          <p:nvPr/>
        </p:nvSpPr>
        <p:spPr>
          <a:xfrm flipH="1">
            <a:off x="345436" y="1926134"/>
            <a:ext cx="4606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모델 인사이트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(insight)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 예시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895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61EED5E6-632B-82B1-C077-F26879E5604A}"/>
              </a:ext>
            </a:extLst>
          </p:cNvPr>
          <p:cNvSpPr/>
          <p:nvPr/>
        </p:nvSpPr>
        <p:spPr>
          <a:xfrm>
            <a:off x="4614935" y="4386370"/>
            <a:ext cx="3692115" cy="1980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"/>
              <a:cs typeface="+mn-cs"/>
              <a:sym typeface="Arial"/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B4C88A8-176B-2754-AE96-B800CEFB439D}"/>
              </a:ext>
            </a:extLst>
          </p:cNvPr>
          <p:cNvSpPr/>
          <p:nvPr/>
        </p:nvSpPr>
        <p:spPr>
          <a:xfrm>
            <a:off x="8537516" y="2988380"/>
            <a:ext cx="3591203" cy="1980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"/>
              <a:cs typeface="+mn-cs"/>
              <a:sym typeface="Arial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B10628F6-BD67-AD43-083A-6A6191704EE5}"/>
              </a:ext>
            </a:extLst>
          </p:cNvPr>
          <p:cNvSpPr/>
          <p:nvPr/>
        </p:nvSpPr>
        <p:spPr>
          <a:xfrm>
            <a:off x="193798" y="1802642"/>
            <a:ext cx="3847605" cy="1980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"/>
              <a:cs typeface="+mn-cs"/>
              <a:sym typeface="Arial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AB668ED3-24F0-0C5A-79A9-4EC4F2C88C2B}"/>
              </a:ext>
            </a:extLst>
          </p:cNvPr>
          <p:cNvSpPr/>
          <p:nvPr/>
        </p:nvSpPr>
        <p:spPr>
          <a:xfrm>
            <a:off x="4661285" y="1802644"/>
            <a:ext cx="3692116" cy="1980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"/>
              <a:cs typeface="+mn-cs"/>
              <a:sym typeface="Arial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j-cs"/>
                <a:sym typeface="Arial"/>
              </a:rPr>
              <a:t>Part 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j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5"/>
            <a:ext cx="5994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kern="1200" dirty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작품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 소개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: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서비스 흐름도</a:t>
            </a:r>
          </a:p>
        </p:txBody>
      </p:sp>
      <p:pic>
        <p:nvPicPr>
          <p:cNvPr id="20" name="그림 19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151D6221-E9C8-C57C-A950-5AA6BEFEE4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24" y="2150855"/>
            <a:ext cx="1935641" cy="119401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83E0DE6-688E-63CC-9145-51C060A3B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005" y="2342863"/>
            <a:ext cx="810000" cy="8100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EE46267-C288-0375-66E2-D66581A00A2D}"/>
              </a:ext>
            </a:extLst>
          </p:cNvPr>
          <p:cNvSpPr txBox="1"/>
          <p:nvPr/>
        </p:nvSpPr>
        <p:spPr>
          <a:xfrm>
            <a:off x="120899" y="1389269"/>
            <a:ext cx="3993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Light" panose="00000300000000000000" pitchFamily="2" charset="-127"/>
                <a:sym typeface="Arial"/>
              </a:rPr>
              <a:t>사용자가 직접 쓴 글씨 이미지 업로드</a:t>
            </a:r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B807FFE4-BBA0-22CF-6340-DDBE0A0FD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330" y="2134744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자유형: 도형 50">
            <a:extLst>
              <a:ext uri="{FF2B5EF4-FFF2-40B4-BE49-F238E27FC236}">
                <a16:creationId xmlns:a16="http://schemas.microsoft.com/office/drawing/2014/main" id="{25ACE202-F507-F478-3672-A292818179A1}"/>
              </a:ext>
            </a:extLst>
          </p:cNvPr>
          <p:cNvSpPr/>
          <p:nvPr/>
        </p:nvSpPr>
        <p:spPr>
          <a:xfrm flipH="1">
            <a:off x="2545199" y="2602744"/>
            <a:ext cx="539999" cy="282485"/>
          </a:xfrm>
          <a:custGeom>
            <a:avLst/>
            <a:gdLst>
              <a:gd name="connsiteX0" fmla="*/ 0 w 807664"/>
              <a:gd name="connsiteY0" fmla="*/ 74403 h 297610"/>
              <a:gd name="connsiteX1" fmla="*/ 658859 w 807664"/>
              <a:gd name="connsiteY1" fmla="*/ 74403 h 297610"/>
              <a:gd name="connsiteX2" fmla="*/ 658859 w 807664"/>
              <a:gd name="connsiteY2" fmla="*/ 0 h 297610"/>
              <a:gd name="connsiteX3" fmla="*/ 807664 w 807664"/>
              <a:gd name="connsiteY3" fmla="*/ 148805 h 297610"/>
              <a:gd name="connsiteX4" fmla="*/ 658859 w 807664"/>
              <a:gd name="connsiteY4" fmla="*/ 297610 h 297610"/>
              <a:gd name="connsiteX5" fmla="*/ 658859 w 807664"/>
              <a:gd name="connsiteY5" fmla="*/ 223208 h 297610"/>
              <a:gd name="connsiteX6" fmla="*/ 0 w 807664"/>
              <a:gd name="connsiteY6" fmla="*/ 223208 h 297610"/>
              <a:gd name="connsiteX7" fmla="*/ 0 w 807664"/>
              <a:gd name="connsiteY7" fmla="*/ 74403 h 29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664" h="297610">
                <a:moveTo>
                  <a:pt x="807664" y="223207"/>
                </a:moveTo>
                <a:lnTo>
                  <a:pt x="148805" y="223207"/>
                </a:lnTo>
                <a:lnTo>
                  <a:pt x="148805" y="297609"/>
                </a:lnTo>
                <a:lnTo>
                  <a:pt x="0" y="148805"/>
                </a:lnTo>
                <a:lnTo>
                  <a:pt x="148805" y="1"/>
                </a:lnTo>
                <a:lnTo>
                  <a:pt x="148805" y="74402"/>
                </a:lnTo>
                <a:lnTo>
                  <a:pt x="807664" y="74403"/>
                </a:lnTo>
                <a:lnTo>
                  <a:pt x="807664" y="223207"/>
                </a:lnTo>
                <a:close/>
              </a:path>
            </a:pathLst>
          </a:custGeom>
          <a:solidFill>
            <a:srgbClr val="C5C2B3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283" tIns="59523" rIns="89284" bIns="59522" numCol="1" spcCol="1270" anchor="ctr" anchorCtr="0">
            <a:noAutofit/>
          </a:bodyPr>
          <a:lstStyle/>
          <a:p>
            <a:pPr marL="0" marR="0" lvl="0" indent="0" algn="ctr" defTabSz="57785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2F1787A-D279-6B17-B408-B09A71DBBAAC}"/>
              </a:ext>
            </a:extLst>
          </p:cNvPr>
          <p:cNvSpPr txBox="1"/>
          <p:nvPr/>
        </p:nvSpPr>
        <p:spPr>
          <a:xfrm>
            <a:off x="7164339" y="2169397"/>
            <a:ext cx="939681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개방성 ↑</a:t>
            </a:r>
            <a:endParaRPr kumimoji="0" lang="en-US" altLang="ko-KR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KoPubWorld돋움체 Light" panose="00000300000000000000" pitchFamily="2" charset="-127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성실성 ↓</a:t>
            </a:r>
            <a:endParaRPr kumimoji="0" lang="en-US" altLang="ko-KR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KoPubWorld돋움체 Light" panose="00000300000000000000" pitchFamily="2" charset="-127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외향성 ↑</a:t>
            </a:r>
            <a:endParaRPr kumimoji="0" lang="en-US" altLang="ko-KR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KoPubWorld돋움체 Light" panose="00000300000000000000" pitchFamily="2" charset="-127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우호성 ↑</a:t>
            </a:r>
            <a:endParaRPr kumimoji="0" lang="en-US" altLang="ko-KR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KoPubWorld돋움체 Light" panose="00000300000000000000" pitchFamily="2" charset="-127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신경증 ↑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32904E2-B9F4-7E7A-57D2-ECC0E1AC4A76}"/>
              </a:ext>
            </a:extLst>
          </p:cNvPr>
          <p:cNvSpPr txBox="1"/>
          <p:nvPr/>
        </p:nvSpPr>
        <p:spPr>
          <a:xfrm>
            <a:off x="4946112" y="1938564"/>
            <a:ext cx="1326004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글자 크기 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120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글자 기울기 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5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단어 간격 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23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줄 간격 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20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필압 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235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기준선 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30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속도 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1.2</a:t>
            </a:r>
          </a:p>
        </p:txBody>
      </p:sp>
      <p:pic>
        <p:nvPicPr>
          <p:cNvPr id="63" name="Picture 8" descr="OpenCV - 위키백과, 우리 모두의 백과사전">
            <a:extLst>
              <a:ext uri="{FF2B5EF4-FFF2-40B4-BE49-F238E27FC236}">
                <a16:creationId xmlns:a16="http://schemas.microsoft.com/office/drawing/2014/main" id="{B681B080-DE9E-9741-94AC-6ED61B2EF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936" y="2072863"/>
            <a:ext cx="43837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497296E-9BC6-65DE-C327-A1E3B5233B8B}"/>
              </a:ext>
            </a:extLst>
          </p:cNvPr>
          <p:cNvSpPr txBox="1"/>
          <p:nvPr/>
        </p:nvSpPr>
        <p:spPr>
          <a:xfrm>
            <a:off x="5042839" y="1401145"/>
            <a:ext cx="2929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Light" panose="00000300000000000000" pitchFamily="2" charset="-127"/>
                <a:sym typeface="Arial"/>
              </a:rPr>
              <a:t>글씨체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Light" panose="00000300000000000000" pitchFamily="2" charset="-127"/>
                <a:sym typeface="Arial"/>
              </a:rPr>
              <a:t>-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Light" panose="00000300000000000000" pitchFamily="2" charset="-127"/>
                <a:sym typeface="Arial"/>
              </a:rPr>
              <a:t>특성분석 알고리즘</a:t>
            </a:r>
          </a:p>
        </p:txBody>
      </p:sp>
      <p:pic>
        <p:nvPicPr>
          <p:cNvPr id="65" name="Picture 18" descr="scikit-learn - Wikipedia">
            <a:extLst>
              <a:ext uri="{FF2B5EF4-FFF2-40B4-BE49-F238E27FC236}">
                <a16:creationId xmlns:a16="http://schemas.microsoft.com/office/drawing/2014/main" id="{E736B53B-7752-9667-221D-8107102C0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801" y="2234705"/>
            <a:ext cx="540000" cy="2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자유형: 도형 66">
            <a:extLst>
              <a:ext uri="{FF2B5EF4-FFF2-40B4-BE49-F238E27FC236}">
                <a16:creationId xmlns:a16="http://schemas.microsoft.com/office/drawing/2014/main" id="{D8EF4954-BA31-D4A4-4FD3-A3DD1CFCDCC4}"/>
              </a:ext>
            </a:extLst>
          </p:cNvPr>
          <p:cNvSpPr/>
          <p:nvPr/>
        </p:nvSpPr>
        <p:spPr>
          <a:xfrm flipH="1">
            <a:off x="4099852" y="2602744"/>
            <a:ext cx="539999" cy="282485"/>
          </a:xfrm>
          <a:custGeom>
            <a:avLst/>
            <a:gdLst>
              <a:gd name="connsiteX0" fmla="*/ 0 w 807664"/>
              <a:gd name="connsiteY0" fmla="*/ 74403 h 297610"/>
              <a:gd name="connsiteX1" fmla="*/ 658859 w 807664"/>
              <a:gd name="connsiteY1" fmla="*/ 74403 h 297610"/>
              <a:gd name="connsiteX2" fmla="*/ 658859 w 807664"/>
              <a:gd name="connsiteY2" fmla="*/ 0 h 297610"/>
              <a:gd name="connsiteX3" fmla="*/ 807664 w 807664"/>
              <a:gd name="connsiteY3" fmla="*/ 148805 h 297610"/>
              <a:gd name="connsiteX4" fmla="*/ 658859 w 807664"/>
              <a:gd name="connsiteY4" fmla="*/ 297610 h 297610"/>
              <a:gd name="connsiteX5" fmla="*/ 658859 w 807664"/>
              <a:gd name="connsiteY5" fmla="*/ 223208 h 297610"/>
              <a:gd name="connsiteX6" fmla="*/ 0 w 807664"/>
              <a:gd name="connsiteY6" fmla="*/ 223208 h 297610"/>
              <a:gd name="connsiteX7" fmla="*/ 0 w 807664"/>
              <a:gd name="connsiteY7" fmla="*/ 74403 h 29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664" h="297610">
                <a:moveTo>
                  <a:pt x="807664" y="223207"/>
                </a:moveTo>
                <a:lnTo>
                  <a:pt x="148805" y="223207"/>
                </a:lnTo>
                <a:lnTo>
                  <a:pt x="148805" y="297609"/>
                </a:lnTo>
                <a:lnTo>
                  <a:pt x="0" y="148805"/>
                </a:lnTo>
                <a:lnTo>
                  <a:pt x="148805" y="1"/>
                </a:lnTo>
                <a:lnTo>
                  <a:pt x="148805" y="74402"/>
                </a:lnTo>
                <a:lnTo>
                  <a:pt x="807664" y="74403"/>
                </a:lnTo>
                <a:lnTo>
                  <a:pt x="807664" y="223207"/>
                </a:lnTo>
                <a:close/>
              </a:path>
            </a:pathLst>
          </a:custGeom>
          <a:solidFill>
            <a:srgbClr val="C5C2B3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283" tIns="59523" rIns="89284" bIns="59522" numCol="1" spcCol="1270" anchor="ctr" anchorCtr="0">
            <a:noAutofit/>
          </a:bodyPr>
          <a:lstStyle/>
          <a:p>
            <a:pPr marL="0" marR="0" lvl="0" indent="0" algn="ctr" defTabSz="57785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69" name="자유형: 도형 68">
            <a:extLst>
              <a:ext uri="{FF2B5EF4-FFF2-40B4-BE49-F238E27FC236}">
                <a16:creationId xmlns:a16="http://schemas.microsoft.com/office/drawing/2014/main" id="{78D3403E-06F2-0AE8-57E1-81F9EDD861C3}"/>
              </a:ext>
            </a:extLst>
          </p:cNvPr>
          <p:cNvSpPr/>
          <p:nvPr/>
        </p:nvSpPr>
        <p:spPr>
          <a:xfrm flipH="1">
            <a:off x="6460825" y="2651402"/>
            <a:ext cx="539999" cy="282485"/>
          </a:xfrm>
          <a:custGeom>
            <a:avLst/>
            <a:gdLst>
              <a:gd name="connsiteX0" fmla="*/ 0 w 807664"/>
              <a:gd name="connsiteY0" fmla="*/ 74403 h 297610"/>
              <a:gd name="connsiteX1" fmla="*/ 658859 w 807664"/>
              <a:gd name="connsiteY1" fmla="*/ 74403 h 297610"/>
              <a:gd name="connsiteX2" fmla="*/ 658859 w 807664"/>
              <a:gd name="connsiteY2" fmla="*/ 0 h 297610"/>
              <a:gd name="connsiteX3" fmla="*/ 807664 w 807664"/>
              <a:gd name="connsiteY3" fmla="*/ 148805 h 297610"/>
              <a:gd name="connsiteX4" fmla="*/ 658859 w 807664"/>
              <a:gd name="connsiteY4" fmla="*/ 297610 h 297610"/>
              <a:gd name="connsiteX5" fmla="*/ 658859 w 807664"/>
              <a:gd name="connsiteY5" fmla="*/ 223208 h 297610"/>
              <a:gd name="connsiteX6" fmla="*/ 0 w 807664"/>
              <a:gd name="connsiteY6" fmla="*/ 223208 h 297610"/>
              <a:gd name="connsiteX7" fmla="*/ 0 w 807664"/>
              <a:gd name="connsiteY7" fmla="*/ 74403 h 29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664" h="297610">
                <a:moveTo>
                  <a:pt x="807664" y="223207"/>
                </a:moveTo>
                <a:lnTo>
                  <a:pt x="148805" y="223207"/>
                </a:lnTo>
                <a:lnTo>
                  <a:pt x="148805" y="297609"/>
                </a:lnTo>
                <a:lnTo>
                  <a:pt x="0" y="148805"/>
                </a:lnTo>
                <a:lnTo>
                  <a:pt x="148805" y="1"/>
                </a:lnTo>
                <a:lnTo>
                  <a:pt x="148805" y="74402"/>
                </a:lnTo>
                <a:lnTo>
                  <a:pt x="807664" y="74403"/>
                </a:lnTo>
                <a:lnTo>
                  <a:pt x="807664" y="223207"/>
                </a:lnTo>
                <a:close/>
              </a:path>
            </a:pathLst>
          </a:custGeom>
          <a:solidFill>
            <a:srgbClr val="C5C2B3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283" tIns="59523" rIns="89284" bIns="59522" numCol="1" spcCol="1270" anchor="ctr" anchorCtr="0">
            <a:noAutofit/>
          </a:bodyPr>
          <a:lstStyle/>
          <a:p>
            <a:pPr marL="0" marR="0" lvl="0" indent="0" algn="ctr" defTabSz="57785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37464E0-D5FE-2F96-48D5-36F468089860}"/>
              </a:ext>
            </a:extLst>
          </p:cNvPr>
          <p:cNvSpPr txBox="1"/>
          <p:nvPr/>
        </p:nvSpPr>
        <p:spPr>
          <a:xfrm>
            <a:off x="619825" y="3376526"/>
            <a:ext cx="159851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별 헤는 밤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, 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윤동주</a:t>
            </a:r>
          </a:p>
        </p:txBody>
      </p:sp>
      <p:pic>
        <p:nvPicPr>
          <p:cNvPr id="71" name="Picture 12">
            <a:extLst>
              <a:ext uri="{FF2B5EF4-FFF2-40B4-BE49-F238E27FC236}">
                <a16:creationId xmlns:a16="http://schemas.microsoft.com/office/drawing/2014/main" id="{66476D34-0C31-3E35-E49D-2838742F3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008" y="3751794"/>
            <a:ext cx="666929" cy="666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3774027-7A92-78D6-C45D-F4C735743A86}"/>
              </a:ext>
            </a:extLst>
          </p:cNvPr>
          <p:cNvSpPr txBox="1"/>
          <p:nvPr/>
        </p:nvSpPr>
        <p:spPr>
          <a:xfrm>
            <a:off x="9751028" y="3692843"/>
            <a:ext cx="234551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별 헤는 밤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, 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윤동주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, 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시</a:t>
            </a:r>
            <a:endParaRPr kumimoji="0" lang="en-US" altLang="ko-KR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KoPubWorld돋움체 Light" panose="00000300000000000000" pitchFamily="2" charset="-127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메밀꽃 필 무렵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, 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이효석 소설</a:t>
            </a:r>
            <a:endParaRPr kumimoji="0" lang="en-US" altLang="ko-KR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KoPubWorld돋움체 Light" panose="00000300000000000000" pitchFamily="2" charset="-127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…</a:t>
            </a: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KoPubWorld돋움체 Light" panose="00000300000000000000" pitchFamily="2" charset="-127"/>
              <a:sym typeface="Arial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1C291CA-4436-B18E-173E-551166B5D741}"/>
              </a:ext>
            </a:extLst>
          </p:cNvPr>
          <p:cNvSpPr txBox="1"/>
          <p:nvPr/>
        </p:nvSpPr>
        <p:spPr>
          <a:xfrm>
            <a:off x="9623628" y="2597069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Light" panose="00000300000000000000" pitchFamily="2" charset="-127"/>
                <a:sym typeface="Arial"/>
              </a:rPr>
              <a:t>데이터 적재</a:t>
            </a:r>
          </a:p>
        </p:txBody>
      </p:sp>
      <p:pic>
        <p:nvPicPr>
          <p:cNvPr id="72" name="Picture 16" descr="크롬] 셀레늄, Selenium, 크롬, 크롤링, 세팅">
            <a:extLst>
              <a:ext uri="{FF2B5EF4-FFF2-40B4-BE49-F238E27FC236}">
                <a16:creationId xmlns:a16="http://schemas.microsoft.com/office/drawing/2014/main" id="{0134E349-449A-3093-8B10-1F073AFAD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1379" y="3448930"/>
            <a:ext cx="37895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자유형: 도형 81">
            <a:extLst>
              <a:ext uri="{FF2B5EF4-FFF2-40B4-BE49-F238E27FC236}">
                <a16:creationId xmlns:a16="http://schemas.microsoft.com/office/drawing/2014/main" id="{0248227F-E183-7FC3-3F6B-3B3669397325}"/>
              </a:ext>
            </a:extLst>
          </p:cNvPr>
          <p:cNvSpPr/>
          <p:nvPr/>
        </p:nvSpPr>
        <p:spPr>
          <a:xfrm>
            <a:off x="9294398" y="3944016"/>
            <a:ext cx="539999" cy="282485"/>
          </a:xfrm>
          <a:custGeom>
            <a:avLst/>
            <a:gdLst>
              <a:gd name="connsiteX0" fmla="*/ 0 w 807664"/>
              <a:gd name="connsiteY0" fmla="*/ 74403 h 297610"/>
              <a:gd name="connsiteX1" fmla="*/ 658859 w 807664"/>
              <a:gd name="connsiteY1" fmla="*/ 74403 h 297610"/>
              <a:gd name="connsiteX2" fmla="*/ 658859 w 807664"/>
              <a:gd name="connsiteY2" fmla="*/ 0 h 297610"/>
              <a:gd name="connsiteX3" fmla="*/ 807664 w 807664"/>
              <a:gd name="connsiteY3" fmla="*/ 148805 h 297610"/>
              <a:gd name="connsiteX4" fmla="*/ 658859 w 807664"/>
              <a:gd name="connsiteY4" fmla="*/ 297610 h 297610"/>
              <a:gd name="connsiteX5" fmla="*/ 658859 w 807664"/>
              <a:gd name="connsiteY5" fmla="*/ 223208 h 297610"/>
              <a:gd name="connsiteX6" fmla="*/ 0 w 807664"/>
              <a:gd name="connsiteY6" fmla="*/ 223208 h 297610"/>
              <a:gd name="connsiteX7" fmla="*/ 0 w 807664"/>
              <a:gd name="connsiteY7" fmla="*/ 74403 h 29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664" h="297610">
                <a:moveTo>
                  <a:pt x="807664" y="223207"/>
                </a:moveTo>
                <a:lnTo>
                  <a:pt x="148805" y="223207"/>
                </a:lnTo>
                <a:lnTo>
                  <a:pt x="148805" y="297609"/>
                </a:lnTo>
                <a:lnTo>
                  <a:pt x="0" y="148805"/>
                </a:lnTo>
                <a:lnTo>
                  <a:pt x="148805" y="1"/>
                </a:lnTo>
                <a:lnTo>
                  <a:pt x="148805" y="74402"/>
                </a:lnTo>
                <a:lnTo>
                  <a:pt x="807664" y="74403"/>
                </a:lnTo>
                <a:lnTo>
                  <a:pt x="807664" y="223207"/>
                </a:lnTo>
                <a:close/>
              </a:path>
            </a:pathLst>
          </a:custGeom>
          <a:solidFill>
            <a:srgbClr val="C5C2B3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283" tIns="59523" rIns="89284" bIns="59522" numCol="1" spcCol="1270" anchor="ctr" anchorCtr="0">
            <a:noAutofit/>
          </a:bodyPr>
          <a:lstStyle/>
          <a:p>
            <a:pPr marL="0" marR="0" lvl="0" indent="0" algn="ctr" defTabSz="57785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90D09C6-31B4-0616-58D2-7C5209C70E0B}"/>
              </a:ext>
            </a:extLst>
          </p:cNvPr>
          <p:cNvGrpSpPr/>
          <p:nvPr/>
        </p:nvGrpSpPr>
        <p:grpSpPr>
          <a:xfrm>
            <a:off x="8455553" y="2288332"/>
            <a:ext cx="459936" cy="679854"/>
            <a:chOff x="8969044" y="3288206"/>
            <a:chExt cx="459936" cy="679854"/>
          </a:xfrm>
        </p:grpSpPr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A9A3AF4F-5CD0-F7B5-0362-8BCBD991F72D}"/>
                </a:ext>
              </a:extLst>
            </p:cNvPr>
            <p:cNvSpPr/>
            <p:nvPr/>
          </p:nvSpPr>
          <p:spPr>
            <a:xfrm rot="2738844">
              <a:off x="8840287" y="3556818"/>
              <a:ext cx="539999" cy="282485"/>
            </a:xfrm>
            <a:custGeom>
              <a:avLst/>
              <a:gdLst>
                <a:gd name="connsiteX0" fmla="*/ 0 w 807664"/>
                <a:gd name="connsiteY0" fmla="*/ 74403 h 297610"/>
                <a:gd name="connsiteX1" fmla="*/ 658859 w 807664"/>
                <a:gd name="connsiteY1" fmla="*/ 74403 h 297610"/>
                <a:gd name="connsiteX2" fmla="*/ 658859 w 807664"/>
                <a:gd name="connsiteY2" fmla="*/ 0 h 297610"/>
                <a:gd name="connsiteX3" fmla="*/ 807664 w 807664"/>
                <a:gd name="connsiteY3" fmla="*/ 148805 h 297610"/>
                <a:gd name="connsiteX4" fmla="*/ 658859 w 807664"/>
                <a:gd name="connsiteY4" fmla="*/ 297610 h 297610"/>
                <a:gd name="connsiteX5" fmla="*/ 658859 w 807664"/>
                <a:gd name="connsiteY5" fmla="*/ 223208 h 297610"/>
                <a:gd name="connsiteX6" fmla="*/ 0 w 807664"/>
                <a:gd name="connsiteY6" fmla="*/ 223208 h 297610"/>
                <a:gd name="connsiteX7" fmla="*/ 0 w 807664"/>
                <a:gd name="connsiteY7" fmla="*/ 74403 h 2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7664" h="297610">
                  <a:moveTo>
                    <a:pt x="807664" y="223207"/>
                  </a:moveTo>
                  <a:lnTo>
                    <a:pt x="148805" y="223207"/>
                  </a:lnTo>
                  <a:lnTo>
                    <a:pt x="148805" y="297609"/>
                  </a:lnTo>
                  <a:lnTo>
                    <a:pt x="0" y="148805"/>
                  </a:lnTo>
                  <a:lnTo>
                    <a:pt x="148805" y="1"/>
                  </a:lnTo>
                  <a:lnTo>
                    <a:pt x="148805" y="74402"/>
                  </a:lnTo>
                  <a:lnTo>
                    <a:pt x="807664" y="74403"/>
                  </a:lnTo>
                  <a:lnTo>
                    <a:pt x="807664" y="223207"/>
                  </a:lnTo>
                  <a:close/>
                </a:path>
              </a:pathLst>
            </a:custGeom>
            <a:solidFill>
              <a:srgbClr val="C5C2B3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9283" tIns="59523" rIns="89284" bIns="59522" numCol="1" spcCol="1270" anchor="ctr" anchorCtr="0">
              <a:noAutofit/>
            </a:bodyPr>
            <a:lstStyle/>
            <a:p>
              <a:pPr marL="0" marR="0" lvl="0" indent="0" algn="ctr" defTabSz="57785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endParaRPr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9118E422-C225-3821-5EC2-92284638482F}"/>
                </a:ext>
              </a:extLst>
            </p:cNvPr>
            <p:cNvSpPr/>
            <p:nvPr/>
          </p:nvSpPr>
          <p:spPr>
            <a:xfrm rot="13560000">
              <a:off x="9017738" y="3416963"/>
              <a:ext cx="539999" cy="282485"/>
            </a:xfrm>
            <a:custGeom>
              <a:avLst/>
              <a:gdLst>
                <a:gd name="connsiteX0" fmla="*/ 0 w 807664"/>
                <a:gd name="connsiteY0" fmla="*/ 74403 h 297610"/>
                <a:gd name="connsiteX1" fmla="*/ 658859 w 807664"/>
                <a:gd name="connsiteY1" fmla="*/ 74403 h 297610"/>
                <a:gd name="connsiteX2" fmla="*/ 658859 w 807664"/>
                <a:gd name="connsiteY2" fmla="*/ 0 h 297610"/>
                <a:gd name="connsiteX3" fmla="*/ 807664 w 807664"/>
                <a:gd name="connsiteY3" fmla="*/ 148805 h 297610"/>
                <a:gd name="connsiteX4" fmla="*/ 658859 w 807664"/>
                <a:gd name="connsiteY4" fmla="*/ 297610 h 297610"/>
                <a:gd name="connsiteX5" fmla="*/ 658859 w 807664"/>
                <a:gd name="connsiteY5" fmla="*/ 223208 h 297610"/>
                <a:gd name="connsiteX6" fmla="*/ 0 w 807664"/>
                <a:gd name="connsiteY6" fmla="*/ 223208 h 297610"/>
                <a:gd name="connsiteX7" fmla="*/ 0 w 807664"/>
                <a:gd name="connsiteY7" fmla="*/ 74403 h 2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7664" h="297610">
                  <a:moveTo>
                    <a:pt x="807664" y="223207"/>
                  </a:moveTo>
                  <a:lnTo>
                    <a:pt x="148805" y="223207"/>
                  </a:lnTo>
                  <a:lnTo>
                    <a:pt x="148805" y="297609"/>
                  </a:lnTo>
                  <a:lnTo>
                    <a:pt x="0" y="148805"/>
                  </a:lnTo>
                  <a:lnTo>
                    <a:pt x="148805" y="1"/>
                  </a:lnTo>
                  <a:lnTo>
                    <a:pt x="148805" y="74402"/>
                  </a:lnTo>
                  <a:lnTo>
                    <a:pt x="807664" y="74403"/>
                  </a:lnTo>
                  <a:lnTo>
                    <a:pt x="807664" y="223207"/>
                  </a:lnTo>
                  <a:close/>
                </a:path>
              </a:pathLst>
            </a:custGeom>
            <a:solidFill>
              <a:srgbClr val="C5C2B3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9283" tIns="59523" rIns="89284" bIns="59522" numCol="1" spcCol="1270" anchor="ctr" anchorCtr="0">
              <a:noAutofit/>
            </a:bodyPr>
            <a:lstStyle/>
            <a:p>
              <a:pPr marL="0" marR="0" lvl="0" indent="0" algn="ctr" defTabSz="57785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endParaRPr>
            </a:p>
          </p:txBody>
        </p:sp>
      </p:grpSp>
      <p:pic>
        <p:nvPicPr>
          <p:cNvPr id="86" name="Picture 10" descr="NLP] Surprise library를 활용한 추천시스템 구현하기">
            <a:extLst>
              <a:ext uri="{FF2B5EF4-FFF2-40B4-BE49-F238E27FC236}">
                <a16:creationId xmlns:a16="http://schemas.microsoft.com/office/drawing/2014/main" id="{74849F12-8BCC-1600-751C-1B8112443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893" y="4793541"/>
            <a:ext cx="772466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20281E8E-1434-949A-2287-05526D13C9F5}"/>
              </a:ext>
            </a:extLst>
          </p:cNvPr>
          <p:cNvSpPr txBox="1"/>
          <p:nvPr/>
        </p:nvSpPr>
        <p:spPr>
          <a:xfrm>
            <a:off x="6510864" y="5241874"/>
            <a:ext cx="16658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같은 특성 유저들의</a:t>
            </a:r>
            <a:endParaRPr kumimoji="0" lang="en-US" altLang="ko-KR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KoPubWorld돋움체 Light" panose="00000300000000000000" pitchFamily="2" charset="-127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선호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(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스크랩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) 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정보</a:t>
            </a:r>
            <a:endParaRPr kumimoji="0" lang="en-US" altLang="ko-KR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KoPubWorld돋움체 Light" panose="00000300000000000000" pitchFamily="2" charset="-127"/>
              <a:sym typeface="Arial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2F1738D-8EB8-C6C8-7964-DC42B968A340}"/>
              </a:ext>
            </a:extLst>
          </p:cNvPr>
          <p:cNvSpPr txBox="1"/>
          <p:nvPr/>
        </p:nvSpPr>
        <p:spPr>
          <a:xfrm>
            <a:off x="4775550" y="5357291"/>
            <a:ext cx="9717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날개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, 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KoPubWorld돋움체 Light" panose="00000300000000000000" pitchFamily="2" charset="-127"/>
                <a:sym typeface="Arial"/>
              </a:rPr>
              <a:t>이상</a:t>
            </a:r>
            <a:endParaRPr kumimoji="0" lang="en-US" altLang="ko-KR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KoPubWorld돋움체 Light" panose="00000300000000000000" pitchFamily="2" charset="-127"/>
              <a:sym typeface="Arial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044EBF2-68D4-E832-DD9B-F0FB9F013F22}"/>
              </a:ext>
            </a:extLst>
          </p:cNvPr>
          <p:cNvSpPr txBox="1"/>
          <p:nvPr/>
        </p:nvSpPr>
        <p:spPr>
          <a:xfrm>
            <a:off x="5677616" y="3985877"/>
            <a:ext cx="1653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Light" panose="00000300000000000000" pitchFamily="2" charset="-127"/>
                <a:sym typeface="Arial"/>
              </a:rPr>
              <a:t>추천 알고리즘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6F5F253-0672-E202-1877-0A5ED53F7520}"/>
              </a:ext>
            </a:extLst>
          </p:cNvPr>
          <p:cNvSpPr txBox="1"/>
          <p:nvPr/>
        </p:nvSpPr>
        <p:spPr>
          <a:xfrm>
            <a:off x="611418" y="3938407"/>
            <a:ext cx="30123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Light" panose="00000300000000000000" pitchFamily="2" charset="-127"/>
                <a:sym typeface="Arial"/>
              </a:rPr>
              <a:t>특성 정보 출력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Light" panose="00000300000000000000" pitchFamily="2" charset="-127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Light" panose="00000300000000000000" pitchFamily="2" charset="-127"/>
                <a:sym typeface="Arial"/>
              </a:rPr>
              <a:t>글귀 피드에 추천 결과 반영</a:t>
            </a:r>
          </a:p>
        </p:txBody>
      </p:sp>
      <p:sp>
        <p:nvSpPr>
          <p:cNvPr id="95" name="자유형: 도형 94">
            <a:extLst>
              <a:ext uri="{FF2B5EF4-FFF2-40B4-BE49-F238E27FC236}">
                <a16:creationId xmlns:a16="http://schemas.microsoft.com/office/drawing/2014/main" id="{FF3F4BB6-1CED-71DB-7254-1C9E36DB7051}"/>
              </a:ext>
            </a:extLst>
          </p:cNvPr>
          <p:cNvSpPr/>
          <p:nvPr/>
        </p:nvSpPr>
        <p:spPr>
          <a:xfrm>
            <a:off x="5833498" y="5377631"/>
            <a:ext cx="539999" cy="282485"/>
          </a:xfrm>
          <a:custGeom>
            <a:avLst/>
            <a:gdLst>
              <a:gd name="connsiteX0" fmla="*/ 0 w 807664"/>
              <a:gd name="connsiteY0" fmla="*/ 74403 h 297610"/>
              <a:gd name="connsiteX1" fmla="*/ 658859 w 807664"/>
              <a:gd name="connsiteY1" fmla="*/ 74403 h 297610"/>
              <a:gd name="connsiteX2" fmla="*/ 658859 w 807664"/>
              <a:gd name="connsiteY2" fmla="*/ 0 h 297610"/>
              <a:gd name="connsiteX3" fmla="*/ 807664 w 807664"/>
              <a:gd name="connsiteY3" fmla="*/ 148805 h 297610"/>
              <a:gd name="connsiteX4" fmla="*/ 658859 w 807664"/>
              <a:gd name="connsiteY4" fmla="*/ 297610 h 297610"/>
              <a:gd name="connsiteX5" fmla="*/ 658859 w 807664"/>
              <a:gd name="connsiteY5" fmla="*/ 223208 h 297610"/>
              <a:gd name="connsiteX6" fmla="*/ 0 w 807664"/>
              <a:gd name="connsiteY6" fmla="*/ 223208 h 297610"/>
              <a:gd name="connsiteX7" fmla="*/ 0 w 807664"/>
              <a:gd name="connsiteY7" fmla="*/ 74403 h 29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664" h="297610">
                <a:moveTo>
                  <a:pt x="807664" y="223207"/>
                </a:moveTo>
                <a:lnTo>
                  <a:pt x="148805" y="223207"/>
                </a:lnTo>
                <a:lnTo>
                  <a:pt x="148805" y="297609"/>
                </a:lnTo>
                <a:lnTo>
                  <a:pt x="0" y="148805"/>
                </a:lnTo>
                <a:lnTo>
                  <a:pt x="148805" y="1"/>
                </a:lnTo>
                <a:lnTo>
                  <a:pt x="148805" y="74402"/>
                </a:lnTo>
                <a:lnTo>
                  <a:pt x="807664" y="74403"/>
                </a:lnTo>
                <a:lnTo>
                  <a:pt x="807664" y="223207"/>
                </a:lnTo>
                <a:close/>
              </a:path>
            </a:pathLst>
          </a:custGeom>
          <a:solidFill>
            <a:srgbClr val="C5C2B3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283" tIns="59523" rIns="89284" bIns="59522" numCol="1" spcCol="1270" anchor="ctr" anchorCtr="0">
            <a:noAutofit/>
          </a:bodyPr>
          <a:lstStyle/>
          <a:p>
            <a:pPr marL="0" marR="0" lvl="0" indent="0" algn="ctr" defTabSz="57785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98" name="화살표: 위로 굽음 97">
            <a:extLst>
              <a:ext uri="{FF2B5EF4-FFF2-40B4-BE49-F238E27FC236}">
                <a16:creationId xmlns:a16="http://schemas.microsoft.com/office/drawing/2014/main" id="{88835556-02FF-4FA7-57AE-945EDDC12AA3}"/>
              </a:ext>
            </a:extLst>
          </p:cNvPr>
          <p:cNvSpPr/>
          <p:nvPr/>
        </p:nvSpPr>
        <p:spPr>
          <a:xfrm flipH="1">
            <a:off x="1947553" y="4830076"/>
            <a:ext cx="2616156" cy="579949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C5C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"/>
              <a:cs typeface="+mn-cs"/>
              <a:sym typeface="Arial"/>
            </a:endParaRPr>
          </a:p>
        </p:txBody>
      </p:sp>
      <p:sp>
        <p:nvSpPr>
          <p:cNvPr id="100" name="자유형: 도형 99">
            <a:extLst>
              <a:ext uri="{FF2B5EF4-FFF2-40B4-BE49-F238E27FC236}">
                <a16:creationId xmlns:a16="http://schemas.microsoft.com/office/drawing/2014/main" id="{150C212B-B050-B904-346A-94D5CBF504C5}"/>
              </a:ext>
            </a:extLst>
          </p:cNvPr>
          <p:cNvSpPr/>
          <p:nvPr/>
        </p:nvSpPr>
        <p:spPr>
          <a:xfrm rot="18938844">
            <a:off x="8318543" y="5089406"/>
            <a:ext cx="539999" cy="282485"/>
          </a:xfrm>
          <a:custGeom>
            <a:avLst/>
            <a:gdLst>
              <a:gd name="connsiteX0" fmla="*/ 0 w 807664"/>
              <a:gd name="connsiteY0" fmla="*/ 74403 h 297610"/>
              <a:gd name="connsiteX1" fmla="*/ 658859 w 807664"/>
              <a:gd name="connsiteY1" fmla="*/ 74403 h 297610"/>
              <a:gd name="connsiteX2" fmla="*/ 658859 w 807664"/>
              <a:gd name="connsiteY2" fmla="*/ 0 h 297610"/>
              <a:gd name="connsiteX3" fmla="*/ 807664 w 807664"/>
              <a:gd name="connsiteY3" fmla="*/ 148805 h 297610"/>
              <a:gd name="connsiteX4" fmla="*/ 658859 w 807664"/>
              <a:gd name="connsiteY4" fmla="*/ 297610 h 297610"/>
              <a:gd name="connsiteX5" fmla="*/ 658859 w 807664"/>
              <a:gd name="connsiteY5" fmla="*/ 223208 h 297610"/>
              <a:gd name="connsiteX6" fmla="*/ 0 w 807664"/>
              <a:gd name="connsiteY6" fmla="*/ 223208 h 297610"/>
              <a:gd name="connsiteX7" fmla="*/ 0 w 807664"/>
              <a:gd name="connsiteY7" fmla="*/ 74403 h 29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664" h="297610">
                <a:moveTo>
                  <a:pt x="807664" y="223207"/>
                </a:moveTo>
                <a:lnTo>
                  <a:pt x="148805" y="223207"/>
                </a:lnTo>
                <a:lnTo>
                  <a:pt x="148805" y="297609"/>
                </a:lnTo>
                <a:lnTo>
                  <a:pt x="0" y="148805"/>
                </a:lnTo>
                <a:lnTo>
                  <a:pt x="148805" y="1"/>
                </a:lnTo>
                <a:lnTo>
                  <a:pt x="148805" y="74402"/>
                </a:lnTo>
                <a:lnTo>
                  <a:pt x="807664" y="74403"/>
                </a:lnTo>
                <a:lnTo>
                  <a:pt x="807664" y="223207"/>
                </a:lnTo>
                <a:close/>
              </a:path>
            </a:pathLst>
          </a:custGeom>
          <a:solidFill>
            <a:srgbClr val="C5C2B3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283" tIns="59523" rIns="89284" bIns="59522" numCol="1" spcCol="1270" anchor="ctr" anchorCtr="0">
            <a:noAutofit/>
          </a:bodyPr>
          <a:lstStyle/>
          <a:p>
            <a:pPr marL="0" marR="0" lvl="0" indent="0" algn="ctr" defTabSz="57785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091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35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7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35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700" tmFilter="0, 0; .2, .5; .8, .5; 1, 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350" autoRev="1" fill="hold"/>
                                        <p:tgtEl>
                                          <p:spTgt spid="8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00"/>
                            </p:stCondLst>
                            <p:childTnLst>
                              <p:par>
                                <p:cTn id="1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7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35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80" grpId="0" animBg="1"/>
      <p:bldP spid="57" grpId="0" animBg="1"/>
      <p:bldP spid="6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0D7931B-481C-8F9C-AF72-B573F4242B67}"/>
              </a:ext>
            </a:extLst>
          </p:cNvPr>
          <p:cNvCxnSpPr/>
          <p:nvPr/>
        </p:nvCxnSpPr>
        <p:spPr>
          <a:xfrm>
            <a:off x="419100" y="2550162"/>
            <a:ext cx="5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rPr>
              <a:t>Part 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5"/>
            <a:ext cx="509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기술 소개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: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특성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3200AF-D0A4-160A-4AA6-06B2888E80C6}"/>
              </a:ext>
            </a:extLst>
          </p:cNvPr>
          <p:cNvSpPr txBox="1"/>
          <p:nvPr/>
        </p:nvSpPr>
        <p:spPr>
          <a:xfrm>
            <a:off x="5098012" y="3196417"/>
            <a:ext cx="1995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</a:rPr>
              <a:t>개방</a:t>
            </a: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성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AF65D8-6636-D288-D311-B2E1F05EF4AE}"/>
              </a:ext>
            </a:extLst>
          </p:cNvPr>
          <p:cNvSpPr txBox="1"/>
          <p:nvPr/>
        </p:nvSpPr>
        <p:spPr>
          <a:xfrm>
            <a:off x="610127" y="4093730"/>
            <a:ext cx="109717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열려있는</a:t>
            </a:r>
            <a:r>
              <a:rPr kumimoji="0" lang="ko-KR" altLang="en-US" sz="2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마음으로 </a:t>
            </a:r>
            <a:r>
              <a:rPr lang="ko-KR" altLang="en-US" sz="25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</a:rPr>
              <a:t>새로운 것을 탐색하려는 성향</a:t>
            </a:r>
            <a:endParaRPr kumimoji="0" lang="en-US" altLang="ko-KR" sz="2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3725ED-E0AD-EDC3-3270-35989FC92279}"/>
              </a:ext>
            </a:extLst>
          </p:cNvPr>
          <p:cNvSpPr txBox="1"/>
          <p:nvPr/>
        </p:nvSpPr>
        <p:spPr>
          <a:xfrm flipH="1">
            <a:off x="345436" y="1926134"/>
            <a:ext cx="4606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모델 인사이트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(insight)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 예시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5421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CC5EABEC-D12C-0B6F-5F55-9BF775E98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57" y="1186940"/>
            <a:ext cx="5206263" cy="26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97F5683-B4F0-11E1-34CE-9F123FC12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91" y="1243956"/>
            <a:ext cx="4978800" cy="2495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rPr>
              <a:t>Part 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5"/>
            <a:ext cx="509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기술 소개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: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특성 분석</a:t>
            </a:r>
          </a:p>
        </p:txBody>
      </p:sp>
      <p:sp>
        <p:nvSpPr>
          <p:cNvPr id="3" name="데이터 수집 양식">
            <a:extLst>
              <a:ext uri="{FF2B5EF4-FFF2-40B4-BE49-F238E27FC236}">
                <a16:creationId xmlns:a16="http://schemas.microsoft.com/office/drawing/2014/main" id="{55027DCF-9137-7E3F-54EC-C04D7A12B520}"/>
              </a:ext>
            </a:extLst>
          </p:cNvPr>
          <p:cNvSpPr txBox="1"/>
          <p:nvPr/>
        </p:nvSpPr>
        <p:spPr>
          <a:xfrm>
            <a:off x="1146754" y="3884998"/>
            <a:ext cx="4144722" cy="35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700"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[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개방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Regular"/>
              </a:rPr>
              <a:t>성</a:t>
            </a:r>
            <a:r>
              <a:rPr kumimoji="0" lang="en-US" altLang="ko-KR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Regular"/>
              </a:rPr>
              <a:t>-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Regular"/>
              </a:rPr>
              <a:t>남자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모델</a:t>
            </a:r>
            <a:r>
              <a:rPr kumimoji="0" lang="en-US" altLang="ko-KR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] 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SHAP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영향도 요약 그래프</a:t>
            </a:r>
            <a:endParaRPr kumimoji="0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NanumSquare Regular"/>
            </a:endParaRPr>
          </a:p>
        </p:txBody>
      </p:sp>
      <p:sp>
        <p:nvSpPr>
          <p:cNvPr id="9" name="데이터 수집 양식">
            <a:extLst>
              <a:ext uri="{FF2B5EF4-FFF2-40B4-BE49-F238E27FC236}">
                <a16:creationId xmlns:a16="http://schemas.microsoft.com/office/drawing/2014/main" id="{0B62E435-CF5A-525E-8FB4-89E5F4BD5A1C}"/>
              </a:ext>
            </a:extLst>
          </p:cNvPr>
          <p:cNvSpPr txBox="1"/>
          <p:nvPr/>
        </p:nvSpPr>
        <p:spPr>
          <a:xfrm>
            <a:off x="6703031" y="3884998"/>
            <a:ext cx="4144722" cy="35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700"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[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개방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Regular"/>
              </a:rPr>
              <a:t>성</a:t>
            </a:r>
            <a:r>
              <a:rPr kumimoji="0" lang="en-US" altLang="ko-KR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Regular"/>
              </a:rPr>
              <a:t>-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Regular"/>
              </a:rPr>
              <a:t>여자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모델</a:t>
            </a:r>
            <a:r>
              <a:rPr kumimoji="0" lang="en-US" altLang="ko-KR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] 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SHAP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영향도 요약 그래프</a:t>
            </a:r>
            <a:endParaRPr kumimoji="0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NanumSquare Regular"/>
            </a:endParaRPr>
          </a:p>
        </p:txBody>
      </p:sp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95026D6C-DAEB-D259-4C83-DAECB573AF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032730"/>
              </p:ext>
            </p:extLst>
          </p:nvPr>
        </p:nvGraphicFramePr>
        <p:xfrm>
          <a:off x="1652378" y="4523843"/>
          <a:ext cx="8887244" cy="16157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443622">
                  <a:extLst>
                    <a:ext uri="{9D8B030D-6E8A-4147-A177-3AD203B41FA5}">
                      <a16:colId xmlns:a16="http://schemas.microsoft.com/office/drawing/2014/main" val="3181197926"/>
                    </a:ext>
                  </a:extLst>
                </a:gridCol>
                <a:gridCol w="4443622">
                  <a:extLst>
                    <a:ext uri="{9D8B030D-6E8A-4147-A177-3AD203B41FA5}">
                      <a16:colId xmlns:a16="http://schemas.microsoft.com/office/drawing/2014/main" val="2577394340"/>
                    </a:ext>
                  </a:extLst>
                </a:gridCol>
              </a:tblGrid>
              <a:tr h="6172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남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여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773799"/>
                  </a:ext>
                </a:extLst>
              </a:tr>
              <a:tr h="499240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5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글자 기울기 제외</a:t>
                      </a:r>
                      <a:r>
                        <a:rPr lang="en-US" altLang="ko-KR" sz="15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5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필압</a:t>
                      </a:r>
                      <a:r>
                        <a:rPr lang="ko-KR" altLang="en-US" sz="15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영향 ↑</a:t>
                      </a:r>
                      <a:endParaRPr lang="en-US" altLang="ko-KR" sz="14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5080" marR="55080" marT="27540" marB="275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altLang="ko-KR" sz="1200" dirty="0">
                          <a:effectLst/>
                          <a:latin typeface="+mn-ea"/>
                          <a:ea typeface="+mn-ea"/>
                        </a:rPr>
                        <a:t>[0.5972476, -0.203921, 0.72500867, 0.19990204,...</a:t>
                      </a:r>
                    </a:p>
                  </a:txBody>
                  <a:tcPr marL="55080" marR="55080" marT="27540" marB="275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907067"/>
                  </a:ext>
                </a:extLst>
              </a:tr>
              <a:tr h="4992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글자 크기가 작을 때</a:t>
                      </a:r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개방성이 </a:t>
                      </a:r>
                      <a:r>
                        <a:rPr lang="ko-KR" altLang="en-US" sz="1500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강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 </a:t>
                      </a:r>
                      <a:r>
                        <a:rPr lang="ko-KR" altLang="en-US" sz="1500" dirty="0">
                          <a:solidFill>
                            <a:srgbClr val="C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음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 관계</a:t>
                      </a:r>
                      <a:endParaRPr lang="en-US" altLang="ko-KR" sz="14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5080" marR="55080" marT="27540" marB="275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줄 간격이 클 때</a:t>
                      </a:r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개방성이 </a:t>
                      </a:r>
                      <a:r>
                        <a:rPr lang="ko-KR" altLang="en-US" sz="1500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약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 </a:t>
                      </a:r>
                      <a:r>
                        <a:rPr kumimoji="0" lang="ko-KR" altLang="en-US" sz="15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Arial"/>
                        </a:rPr>
                        <a:t>음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 관계</a:t>
                      </a:r>
                      <a:endParaRPr lang="en-US" altLang="ko-KR" sz="14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5080" marR="55080" marT="27540" marB="275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33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810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0D7931B-481C-8F9C-AF72-B573F4242B67}"/>
              </a:ext>
            </a:extLst>
          </p:cNvPr>
          <p:cNvCxnSpPr/>
          <p:nvPr/>
        </p:nvCxnSpPr>
        <p:spPr>
          <a:xfrm>
            <a:off x="419100" y="2550162"/>
            <a:ext cx="5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rPr>
              <a:t>Part 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5"/>
            <a:ext cx="509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기술 소개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: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특성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63CC0E-9CC4-3723-7399-F25364A4CEF2}"/>
              </a:ext>
            </a:extLst>
          </p:cNvPr>
          <p:cNvSpPr txBox="1"/>
          <p:nvPr/>
        </p:nvSpPr>
        <p:spPr>
          <a:xfrm>
            <a:off x="504812" y="3730806"/>
            <a:ext cx="1995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개방성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93DE63-9B74-C1C3-1A31-39D3A07A48D6}"/>
              </a:ext>
            </a:extLst>
          </p:cNvPr>
          <p:cNvSpPr txBox="1"/>
          <p:nvPr/>
        </p:nvSpPr>
        <p:spPr>
          <a:xfrm>
            <a:off x="2801412" y="3730806"/>
            <a:ext cx="1995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성실성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3200AF-D0A4-160A-4AA6-06B2888E80C6}"/>
              </a:ext>
            </a:extLst>
          </p:cNvPr>
          <p:cNvSpPr txBox="1"/>
          <p:nvPr/>
        </p:nvSpPr>
        <p:spPr>
          <a:xfrm>
            <a:off x="5098012" y="3730806"/>
            <a:ext cx="1995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외향성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509F54-DC3E-D703-9AB4-479F1CD0E26E}"/>
              </a:ext>
            </a:extLst>
          </p:cNvPr>
          <p:cNvSpPr txBox="1"/>
          <p:nvPr/>
        </p:nvSpPr>
        <p:spPr>
          <a:xfrm>
            <a:off x="7394612" y="3730806"/>
            <a:ext cx="1995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우호성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8205E5-8E40-B079-5B85-AB8F0CD93EAB}"/>
              </a:ext>
            </a:extLst>
          </p:cNvPr>
          <p:cNvSpPr txBox="1"/>
          <p:nvPr/>
        </p:nvSpPr>
        <p:spPr>
          <a:xfrm>
            <a:off x="9691211" y="3730806"/>
            <a:ext cx="1995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민감성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5EDD2F-394B-D674-2073-0304E1152A4E}"/>
              </a:ext>
            </a:extLst>
          </p:cNvPr>
          <p:cNvSpPr txBox="1"/>
          <p:nvPr/>
        </p:nvSpPr>
        <p:spPr>
          <a:xfrm flipH="1">
            <a:off x="345436" y="1926134"/>
            <a:ext cx="4606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모델 인사이트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(insight)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 예시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629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0D7931B-481C-8F9C-AF72-B573F4242B67}"/>
              </a:ext>
            </a:extLst>
          </p:cNvPr>
          <p:cNvCxnSpPr/>
          <p:nvPr/>
        </p:nvCxnSpPr>
        <p:spPr>
          <a:xfrm>
            <a:off x="419100" y="2550162"/>
            <a:ext cx="5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rPr>
              <a:t>Part 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5"/>
            <a:ext cx="509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기술 소개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: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특성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3200AF-D0A4-160A-4AA6-06B2888E80C6}"/>
              </a:ext>
            </a:extLst>
          </p:cNvPr>
          <p:cNvSpPr txBox="1"/>
          <p:nvPr/>
        </p:nvSpPr>
        <p:spPr>
          <a:xfrm>
            <a:off x="5098012" y="3196417"/>
            <a:ext cx="1995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성실성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AF65D8-6636-D288-D311-B2E1F05EF4AE}"/>
              </a:ext>
            </a:extLst>
          </p:cNvPr>
          <p:cNvSpPr txBox="1"/>
          <p:nvPr/>
        </p:nvSpPr>
        <p:spPr>
          <a:xfrm>
            <a:off x="610127" y="4093730"/>
            <a:ext cx="109717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목표 지향적이고 꾸준한 노력으로 장기적인 성과를 추구하는 성향</a:t>
            </a:r>
            <a:endParaRPr kumimoji="0" lang="en-US" altLang="ko-KR" sz="2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3725ED-E0AD-EDC3-3270-35989FC92279}"/>
              </a:ext>
            </a:extLst>
          </p:cNvPr>
          <p:cNvSpPr txBox="1"/>
          <p:nvPr/>
        </p:nvSpPr>
        <p:spPr>
          <a:xfrm flipH="1">
            <a:off x="345436" y="1926134"/>
            <a:ext cx="4606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모델 인사이트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(insight)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 예시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0898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FB4E817-0125-20A4-31AD-66366605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91" y="1369928"/>
            <a:ext cx="4978800" cy="2233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22D269E-A554-D184-3FCE-959EB0C1A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805" y="1096849"/>
            <a:ext cx="4976871" cy="275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rPr>
              <a:t>Part 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5"/>
            <a:ext cx="509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기술 소개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: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특성 분석</a:t>
            </a:r>
          </a:p>
        </p:txBody>
      </p:sp>
      <p:sp>
        <p:nvSpPr>
          <p:cNvPr id="3" name="데이터 수집 양식">
            <a:extLst>
              <a:ext uri="{FF2B5EF4-FFF2-40B4-BE49-F238E27FC236}">
                <a16:creationId xmlns:a16="http://schemas.microsoft.com/office/drawing/2014/main" id="{55027DCF-9137-7E3F-54EC-C04D7A12B520}"/>
              </a:ext>
            </a:extLst>
          </p:cNvPr>
          <p:cNvSpPr txBox="1"/>
          <p:nvPr/>
        </p:nvSpPr>
        <p:spPr>
          <a:xfrm>
            <a:off x="1146753" y="3991873"/>
            <a:ext cx="4144722" cy="35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700"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[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Regular"/>
              </a:rPr>
              <a:t>성실성</a:t>
            </a:r>
            <a:r>
              <a:rPr kumimoji="0" lang="en-US" altLang="ko-KR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Regular"/>
              </a:rPr>
              <a:t>-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Regular"/>
              </a:rPr>
              <a:t>남자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모델</a:t>
            </a:r>
            <a:r>
              <a:rPr kumimoji="0" lang="en-US" altLang="ko-KR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] 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SHAP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영향도 요약 그래프</a:t>
            </a:r>
            <a:endParaRPr kumimoji="0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NanumSquare Regular"/>
            </a:endParaRPr>
          </a:p>
        </p:txBody>
      </p:sp>
      <p:sp>
        <p:nvSpPr>
          <p:cNvPr id="9" name="데이터 수집 양식">
            <a:extLst>
              <a:ext uri="{FF2B5EF4-FFF2-40B4-BE49-F238E27FC236}">
                <a16:creationId xmlns:a16="http://schemas.microsoft.com/office/drawing/2014/main" id="{0B62E435-CF5A-525E-8FB4-89E5F4BD5A1C}"/>
              </a:ext>
            </a:extLst>
          </p:cNvPr>
          <p:cNvSpPr txBox="1"/>
          <p:nvPr/>
        </p:nvSpPr>
        <p:spPr>
          <a:xfrm>
            <a:off x="6703030" y="3991873"/>
            <a:ext cx="4144722" cy="35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700"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[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Regular"/>
              </a:rPr>
              <a:t>성실성</a:t>
            </a:r>
            <a:r>
              <a:rPr kumimoji="0" lang="en-US" altLang="ko-KR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Regular"/>
              </a:rPr>
              <a:t>-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Regular"/>
              </a:rPr>
              <a:t>여자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모델</a:t>
            </a:r>
            <a:r>
              <a:rPr kumimoji="0" lang="en-US" altLang="ko-KR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] 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SHAP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영향도 요약 그래프</a:t>
            </a:r>
            <a:endParaRPr kumimoji="0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NanumSquare Regular"/>
            </a:endParaRPr>
          </a:p>
        </p:txBody>
      </p:sp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95026D6C-DAEB-D259-4C83-DAECB573AF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942291"/>
              </p:ext>
            </p:extLst>
          </p:nvPr>
        </p:nvGraphicFramePr>
        <p:xfrm>
          <a:off x="1652378" y="4719786"/>
          <a:ext cx="8887244" cy="111646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443622">
                  <a:extLst>
                    <a:ext uri="{9D8B030D-6E8A-4147-A177-3AD203B41FA5}">
                      <a16:colId xmlns:a16="http://schemas.microsoft.com/office/drawing/2014/main" val="3181197926"/>
                    </a:ext>
                  </a:extLst>
                </a:gridCol>
                <a:gridCol w="4443622">
                  <a:extLst>
                    <a:ext uri="{9D8B030D-6E8A-4147-A177-3AD203B41FA5}">
                      <a16:colId xmlns:a16="http://schemas.microsoft.com/office/drawing/2014/main" val="2577394340"/>
                    </a:ext>
                  </a:extLst>
                </a:gridCol>
              </a:tblGrid>
              <a:tr h="6172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남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여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773799"/>
                  </a:ext>
                </a:extLst>
              </a:tr>
              <a:tr h="4992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글자 크기가 클 때</a:t>
                      </a:r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성실성이 </a:t>
                      </a:r>
                      <a:r>
                        <a:rPr kumimoji="0" lang="ko-KR" altLang="en-US" sz="15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Arial"/>
                        </a:rPr>
                        <a:t>강</a:t>
                      </a:r>
                      <a:r>
                        <a:rPr kumimoji="0" lang="ko-KR" alt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sym typeface="Arial"/>
                        </a:rPr>
                        <a:t>한 </a:t>
                      </a:r>
                      <a:r>
                        <a:rPr kumimoji="0" lang="ko-KR" altLang="en-US" sz="15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24B80"/>
                          </a:solidFill>
                          <a:effectLst/>
                          <a:uLnTx/>
                          <a:uFillTx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Arial"/>
                        </a:rPr>
                        <a:t>양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 관계</a:t>
                      </a:r>
                      <a:endParaRPr lang="en-US" altLang="ko-KR" sz="14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5080" marR="55080" marT="27540" marB="275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err="1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필압이</a:t>
                      </a:r>
                      <a:r>
                        <a:rPr lang="ko-KR" altLang="en-US" sz="1500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강할 때</a:t>
                      </a:r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성실성이 </a:t>
                      </a:r>
                      <a:r>
                        <a:rPr lang="ko-KR" altLang="en-US" sz="1500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강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 </a:t>
                      </a:r>
                      <a:r>
                        <a:rPr lang="ko-KR" altLang="en-US" sz="1500" dirty="0">
                          <a:solidFill>
                            <a:srgbClr val="024B8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양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 관계</a:t>
                      </a:r>
                      <a:endParaRPr lang="en-US" altLang="ko-KR" sz="14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5080" marR="55080" marT="27540" marB="275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33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686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0D7931B-481C-8F9C-AF72-B573F4242B67}"/>
              </a:ext>
            </a:extLst>
          </p:cNvPr>
          <p:cNvCxnSpPr/>
          <p:nvPr/>
        </p:nvCxnSpPr>
        <p:spPr>
          <a:xfrm>
            <a:off x="419100" y="2550162"/>
            <a:ext cx="5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rPr>
              <a:t>Part 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5"/>
            <a:ext cx="509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기술 소개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: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특성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63CC0E-9CC4-3723-7399-F25364A4CEF2}"/>
              </a:ext>
            </a:extLst>
          </p:cNvPr>
          <p:cNvSpPr txBox="1"/>
          <p:nvPr/>
        </p:nvSpPr>
        <p:spPr>
          <a:xfrm>
            <a:off x="504812" y="3730806"/>
            <a:ext cx="1995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개방성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93DE63-9B74-C1C3-1A31-39D3A07A48D6}"/>
              </a:ext>
            </a:extLst>
          </p:cNvPr>
          <p:cNvSpPr txBox="1"/>
          <p:nvPr/>
        </p:nvSpPr>
        <p:spPr>
          <a:xfrm>
            <a:off x="2801412" y="3730806"/>
            <a:ext cx="1995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성실성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3200AF-D0A4-160A-4AA6-06B2888E80C6}"/>
              </a:ext>
            </a:extLst>
          </p:cNvPr>
          <p:cNvSpPr txBox="1"/>
          <p:nvPr/>
        </p:nvSpPr>
        <p:spPr>
          <a:xfrm>
            <a:off x="5098012" y="3730806"/>
            <a:ext cx="1995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외향성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509F54-DC3E-D703-9AB4-479F1CD0E26E}"/>
              </a:ext>
            </a:extLst>
          </p:cNvPr>
          <p:cNvSpPr txBox="1"/>
          <p:nvPr/>
        </p:nvSpPr>
        <p:spPr>
          <a:xfrm>
            <a:off x="7394612" y="3730806"/>
            <a:ext cx="1995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우호성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8205E5-8E40-B079-5B85-AB8F0CD93EAB}"/>
              </a:ext>
            </a:extLst>
          </p:cNvPr>
          <p:cNvSpPr txBox="1"/>
          <p:nvPr/>
        </p:nvSpPr>
        <p:spPr>
          <a:xfrm>
            <a:off x="9691211" y="3730806"/>
            <a:ext cx="1995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민감성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5EDD2F-394B-D674-2073-0304E1152A4E}"/>
              </a:ext>
            </a:extLst>
          </p:cNvPr>
          <p:cNvSpPr txBox="1"/>
          <p:nvPr/>
        </p:nvSpPr>
        <p:spPr>
          <a:xfrm flipH="1">
            <a:off x="345436" y="1926134"/>
            <a:ext cx="4606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모델 인사이트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(insight)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 예시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081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0D7931B-481C-8F9C-AF72-B573F4242B67}"/>
              </a:ext>
            </a:extLst>
          </p:cNvPr>
          <p:cNvCxnSpPr/>
          <p:nvPr/>
        </p:nvCxnSpPr>
        <p:spPr>
          <a:xfrm>
            <a:off x="419100" y="2550162"/>
            <a:ext cx="5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rPr>
              <a:t>Part 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5"/>
            <a:ext cx="509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기술 소개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: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특성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3200AF-D0A4-160A-4AA6-06B2888E80C6}"/>
              </a:ext>
            </a:extLst>
          </p:cNvPr>
          <p:cNvSpPr txBox="1"/>
          <p:nvPr/>
        </p:nvSpPr>
        <p:spPr>
          <a:xfrm>
            <a:off x="5098012" y="3196417"/>
            <a:ext cx="1995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외향성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AF65D8-6636-D288-D311-B2E1F05EF4AE}"/>
              </a:ext>
            </a:extLst>
          </p:cNvPr>
          <p:cNvSpPr txBox="1"/>
          <p:nvPr/>
        </p:nvSpPr>
        <p:spPr>
          <a:xfrm>
            <a:off x="610127" y="4093730"/>
            <a:ext cx="109717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주변 환경과 </a:t>
            </a:r>
            <a:r>
              <a:rPr kumimoji="0" lang="ko-KR" altLang="en-US" sz="2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타인들과의</a:t>
            </a:r>
            <a:r>
              <a:rPr kumimoji="0" lang="ko-KR" altLang="en-US" sz="2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상호작용에서 개성을 표출하는 성향</a:t>
            </a:r>
            <a:endParaRPr kumimoji="0" lang="en-US" altLang="ko-KR" sz="2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3725ED-E0AD-EDC3-3270-35989FC92279}"/>
              </a:ext>
            </a:extLst>
          </p:cNvPr>
          <p:cNvSpPr txBox="1"/>
          <p:nvPr/>
        </p:nvSpPr>
        <p:spPr>
          <a:xfrm flipH="1">
            <a:off x="345436" y="1926134"/>
            <a:ext cx="4606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모델 인사이트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(insight)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 예시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0472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rPr>
              <a:t>Part 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5"/>
            <a:ext cx="509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기술 소개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: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특성 분석</a:t>
            </a:r>
          </a:p>
        </p:txBody>
      </p:sp>
      <p:sp>
        <p:nvSpPr>
          <p:cNvPr id="3" name="데이터 수집 양식">
            <a:extLst>
              <a:ext uri="{FF2B5EF4-FFF2-40B4-BE49-F238E27FC236}">
                <a16:creationId xmlns:a16="http://schemas.microsoft.com/office/drawing/2014/main" id="{55027DCF-9137-7E3F-54EC-C04D7A12B520}"/>
              </a:ext>
            </a:extLst>
          </p:cNvPr>
          <p:cNvSpPr txBox="1"/>
          <p:nvPr/>
        </p:nvSpPr>
        <p:spPr>
          <a:xfrm>
            <a:off x="1148356" y="3861248"/>
            <a:ext cx="4141517" cy="35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700"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[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Regular"/>
              </a:rPr>
              <a:t>외향성</a:t>
            </a:r>
            <a:r>
              <a:rPr kumimoji="0" lang="en-US" altLang="ko-KR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Regular"/>
              </a:rPr>
              <a:t>-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Regular"/>
              </a:rPr>
              <a:t>남자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모델</a:t>
            </a:r>
            <a:r>
              <a:rPr kumimoji="0" lang="en-US" altLang="ko-KR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] 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SHAP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영향도 요약 그래프</a:t>
            </a:r>
            <a:endParaRPr kumimoji="0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NanumSquare Regular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500F460-BFF2-E207-2B26-EF3A09D03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805" y="1363051"/>
            <a:ext cx="4963169" cy="2232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8B1E911-7730-65B2-FB93-7D3BE4D50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30" y="1234642"/>
            <a:ext cx="4964761" cy="2488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데이터 수집 양식">
            <a:extLst>
              <a:ext uri="{FF2B5EF4-FFF2-40B4-BE49-F238E27FC236}">
                <a16:creationId xmlns:a16="http://schemas.microsoft.com/office/drawing/2014/main" id="{0B62E435-CF5A-525E-8FB4-89E5F4BD5A1C}"/>
              </a:ext>
            </a:extLst>
          </p:cNvPr>
          <p:cNvSpPr txBox="1"/>
          <p:nvPr/>
        </p:nvSpPr>
        <p:spPr>
          <a:xfrm>
            <a:off x="6704633" y="3861248"/>
            <a:ext cx="4141516" cy="35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700"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[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Regular"/>
              </a:rPr>
              <a:t>외향성</a:t>
            </a:r>
            <a:r>
              <a:rPr kumimoji="0" lang="en-US" altLang="ko-KR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Regular"/>
              </a:rPr>
              <a:t>-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Regular"/>
              </a:rPr>
              <a:t>여자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모델</a:t>
            </a:r>
            <a:r>
              <a:rPr kumimoji="0" lang="en-US" altLang="ko-KR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] 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SHAP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영향도 요약 그래프</a:t>
            </a:r>
            <a:endParaRPr kumimoji="0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NanumSquare Regular"/>
            </a:endParaRPr>
          </a:p>
        </p:txBody>
      </p:sp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95026D6C-DAEB-D259-4C83-DAECB573AF52}"/>
              </a:ext>
            </a:extLst>
          </p:cNvPr>
          <p:cNvGraphicFramePr>
            <a:graphicFrameLocks noGrp="1"/>
          </p:cNvGraphicFramePr>
          <p:nvPr/>
        </p:nvGraphicFramePr>
        <p:xfrm>
          <a:off x="1652378" y="4523843"/>
          <a:ext cx="8887244" cy="16157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443622">
                  <a:extLst>
                    <a:ext uri="{9D8B030D-6E8A-4147-A177-3AD203B41FA5}">
                      <a16:colId xmlns:a16="http://schemas.microsoft.com/office/drawing/2014/main" val="3181197926"/>
                    </a:ext>
                  </a:extLst>
                </a:gridCol>
                <a:gridCol w="4443622">
                  <a:extLst>
                    <a:ext uri="{9D8B030D-6E8A-4147-A177-3AD203B41FA5}">
                      <a16:colId xmlns:a16="http://schemas.microsoft.com/office/drawing/2014/main" val="2577394340"/>
                    </a:ext>
                  </a:extLst>
                </a:gridCol>
              </a:tblGrid>
              <a:tr h="6172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남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여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773799"/>
                  </a:ext>
                </a:extLst>
              </a:tr>
              <a:tr h="499240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500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속도가 빠를 때</a:t>
                      </a:r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외향성이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강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 </a:t>
                      </a:r>
                      <a:r>
                        <a:rPr lang="ko-KR" altLang="en-US" sz="1500" dirty="0">
                          <a:solidFill>
                            <a:srgbClr val="024B8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양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 관계</a:t>
                      </a:r>
                      <a:endParaRPr lang="en-US" altLang="ko-KR" sz="14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5080" marR="55080" marT="27540" marB="275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altLang="ko-KR" sz="1200" dirty="0">
                          <a:effectLst/>
                          <a:latin typeface="+mn-ea"/>
                          <a:ea typeface="+mn-ea"/>
                        </a:rPr>
                        <a:t>[0.5972476, -0.203921, 0.72500867, 0.19990204,...</a:t>
                      </a:r>
                    </a:p>
                  </a:txBody>
                  <a:tcPr marL="55080" marR="55080" marT="27540" marB="275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907067"/>
                  </a:ext>
                </a:extLst>
              </a:tr>
              <a:tr h="4992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err="1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필압이</a:t>
                      </a:r>
                      <a:r>
                        <a:rPr lang="ko-KR" altLang="en-US" sz="1500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강할 때</a:t>
                      </a:r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외향성이 </a:t>
                      </a:r>
                      <a:r>
                        <a:rPr lang="ko-KR" altLang="en-US" sz="1500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약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 </a:t>
                      </a:r>
                      <a:r>
                        <a:rPr lang="ko-KR" altLang="en-US" sz="1500" dirty="0">
                          <a:solidFill>
                            <a:srgbClr val="C0000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음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 관계</a:t>
                      </a:r>
                      <a:endParaRPr lang="en-US" altLang="ko-KR" sz="14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5080" marR="55080" marT="27540" marB="275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글자 크기가 클 때</a:t>
                      </a:r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외향성이 </a:t>
                      </a:r>
                      <a:r>
                        <a:rPr lang="ko-KR" altLang="en-US" sz="1500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강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 </a:t>
                      </a:r>
                      <a:r>
                        <a:rPr lang="ko-KR" altLang="en-US" sz="1500" dirty="0">
                          <a:solidFill>
                            <a:srgbClr val="024B80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양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 관계</a:t>
                      </a:r>
                      <a:endParaRPr lang="en-US" altLang="ko-KR" sz="14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5080" marR="55080" marT="27540" marB="275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33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43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0D7931B-481C-8F9C-AF72-B573F4242B67}"/>
              </a:ext>
            </a:extLst>
          </p:cNvPr>
          <p:cNvCxnSpPr/>
          <p:nvPr/>
        </p:nvCxnSpPr>
        <p:spPr>
          <a:xfrm>
            <a:off x="419100" y="2550162"/>
            <a:ext cx="5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rPr>
              <a:t>Part 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5"/>
            <a:ext cx="509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기술 소개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: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특성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63CC0E-9CC4-3723-7399-F25364A4CEF2}"/>
              </a:ext>
            </a:extLst>
          </p:cNvPr>
          <p:cNvSpPr txBox="1"/>
          <p:nvPr/>
        </p:nvSpPr>
        <p:spPr>
          <a:xfrm>
            <a:off x="504812" y="3730806"/>
            <a:ext cx="1995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개방성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93DE63-9B74-C1C3-1A31-39D3A07A48D6}"/>
              </a:ext>
            </a:extLst>
          </p:cNvPr>
          <p:cNvSpPr txBox="1"/>
          <p:nvPr/>
        </p:nvSpPr>
        <p:spPr>
          <a:xfrm>
            <a:off x="2801412" y="3730806"/>
            <a:ext cx="1995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성실성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3200AF-D0A4-160A-4AA6-06B2888E80C6}"/>
              </a:ext>
            </a:extLst>
          </p:cNvPr>
          <p:cNvSpPr txBox="1"/>
          <p:nvPr/>
        </p:nvSpPr>
        <p:spPr>
          <a:xfrm>
            <a:off x="5098012" y="3730806"/>
            <a:ext cx="1995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외향성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509F54-DC3E-D703-9AB4-479F1CD0E26E}"/>
              </a:ext>
            </a:extLst>
          </p:cNvPr>
          <p:cNvSpPr txBox="1"/>
          <p:nvPr/>
        </p:nvSpPr>
        <p:spPr>
          <a:xfrm>
            <a:off x="7394612" y="3730806"/>
            <a:ext cx="1995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우호성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8205E5-8E40-B079-5B85-AB8F0CD93EAB}"/>
              </a:ext>
            </a:extLst>
          </p:cNvPr>
          <p:cNvSpPr txBox="1"/>
          <p:nvPr/>
        </p:nvSpPr>
        <p:spPr>
          <a:xfrm>
            <a:off x="9691211" y="3730806"/>
            <a:ext cx="1995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민감성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5EDD2F-394B-D674-2073-0304E1152A4E}"/>
              </a:ext>
            </a:extLst>
          </p:cNvPr>
          <p:cNvSpPr txBox="1"/>
          <p:nvPr/>
        </p:nvSpPr>
        <p:spPr>
          <a:xfrm flipH="1">
            <a:off x="345436" y="1926134"/>
            <a:ext cx="4606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모델 인사이트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(insight)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 예시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764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0D7931B-481C-8F9C-AF72-B573F4242B67}"/>
              </a:ext>
            </a:extLst>
          </p:cNvPr>
          <p:cNvCxnSpPr/>
          <p:nvPr/>
        </p:nvCxnSpPr>
        <p:spPr>
          <a:xfrm>
            <a:off x="419100" y="2550162"/>
            <a:ext cx="5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rPr>
              <a:t>Part 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5"/>
            <a:ext cx="509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기술 소개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: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특성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3200AF-D0A4-160A-4AA6-06B2888E80C6}"/>
              </a:ext>
            </a:extLst>
          </p:cNvPr>
          <p:cNvSpPr txBox="1"/>
          <p:nvPr/>
        </p:nvSpPr>
        <p:spPr>
          <a:xfrm>
            <a:off x="5098012" y="3196417"/>
            <a:ext cx="1995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</a:rPr>
              <a:t>우호</a:t>
            </a: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성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AF65D8-6636-D288-D311-B2E1F05EF4AE}"/>
              </a:ext>
            </a:extLst>
          </p:cNvPr>
          <p:cNvSpPr txBox="1"/>
          <p:nvPr/>
        </p:nvSpPr>
        <p:spPr>
          <a:xfrm>
            <a:off x="610127" y="4093730"/>
            <a:ext cx="109717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타인과의 강한 유대를 형성하고 친밀한 교류를 중시하는 성향</a:t>
            </a:r>
            <a:endParaRPr kumimoji="0" lang="en-US" altLang="ko-KR" sz="2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3725ED-E0AD-EDC3-3270-35989FC92279}"/>
              </a:ext>
            </a:extLst>
          </p:cNvPr>
          <p:cNvSpPr txBox="1"/>
          <p:nvPr/>
        </p:nvSpPr>
        <p:spPr>
          <a:xfrm flipH="1">
            <a:off x="345436" y="1926134"/>
            <a:ext cx="4606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모델 인사이트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(insight)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 예시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3702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7F7E7FD-5B2C-4C7B-B498-C80630F33F53}"/>
              </a:ext>
            </a:extLst>
          </p:cNvPr>
          <p:cNvGrpSpPr/>
          <p:nvPr/>
        </p:nvGrpSpPr>
        <p:grpSpPr>
          <a:xfrm>
            <a:off x="826794" y="1646091"/>
            <a:ext cx="3002665" cy="4161689"/>
            <a:chOff x="989354" y="1453051"/>
            <a:chExt cx="3002665" cy="416168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5EEF698-CD8D-4DBD-B915-DFB00393B1DE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39947B7-9F0D-41A6-9B76-D0D6448A2F7A}"/>
                </a:ext>
              </a:extLst>
            </p:cNvPr>
            <p:cNvSpPr txBox="1"/>
            <p:nvPr/>
          </p:nvSpPr>
          <p:spPr>
            <a:xfrm flipH="1">
              <a:off x="1261146" y="5035617"/>
              <a:ext cx="24590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</a:rPr>
                <a:t>안드로이드와 서버 연동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B1752E51-387D-4A9A-8CE1-B506ED786885}"/>
                </a:ext>
              </a:extLst>
            </p:cNvPr>
            <p:cNvCxnSpPr>
              <a:cxnSpLocks/>
            </p:cNvCxnSpPr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그림 9" descr="상징, 그래픽, 로고, 폰트이(가) 표시된 사진&#10;&#10;자동 생성된 설명">
            <a:extLst>
              <a:ext uri="{FF2B5EF4-FFF2-40B4-BE49-F238E27FC236}">
                <a16:creationId xmlns:a16="http://schemas.microsoft.com/office/drawing/2014/main" id="{52F7D5A7-8F5E-BF1B-C206-AC4A7AF3B8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26" y="2427885"/>
            <a:ext cx="1440000" cy="1440000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A182F30D-2013-4BCB-8FAA-E343BB5ECE85}"/>
              </a:ext>
            </a:extLst>
          </p:cNvPr>
          <p:cNvGrpSpPr/>
          <p:nvPr/>
        </p:nvGrpSpPr>
        <p:grpSpPr>
          <a:xfrm>
            <a:off x="4599943" y="1646091"/>
            <a:ext cx="3002665" cy="4161689"/>
            <a:chOff x="989354" y="1453051"/>
            <a:chExt cx="3002665" cy="4161689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E5F1E685-8436-427F-B992-440FCA90FAF9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DE92F5C-3407-4A1D-926D-1D7CB6288FFB}"/>
                </a:ext>
              </a:extLst>
            </p:cNvPr>
            <p:cNvSpPr txBox="1"/>
            <p:nvPr/>
          </p:nvSpPr>
          <p:spPr>
            <a:xfrm flipH="1">
              <a:off x="1211505" y="5035617"/>
              <a:ext cx="2547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</a:rPr>
                <a:t>필체를 이용한 특성분석</a:t>
              </a: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CC27E663-EF1D-4186-9145-3AFFBB30E9F6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</a:rPr>
              <a:t>Part 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462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kern="1200" dirty="0">
                <a:solidFill>
                  <a:srgbClr val="024B80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기술 소개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CF67FE0-41F0-4D39-9EFE-3DBD0B9AA29F}"/>
              </a:ext>
            </a:extLst>
          </p:cNvPr>
          <p:cNvGrpSpPr/>
          <p:nvPr/>
        </p:nvGrpSpPr>
        <p:grpSpPr>
          <a:xfrm>
            <a:off x="8373092" y="1646091"/>
            <a:ext cx="3002665" cy="4161689"/>
            <a:chOff x="989354" y="1453051"/>
            <a:chExt cx="3002665" cy="4161689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17EE3430-1A2E-47B2-A04C-314FFE5D238B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67EA438-5C8B-44AA-8AC6-E58944798855}"/>
                </a:ext>
              </a:extLst>
            </p:cNvPr>
            <p:cNvSpPr txBox="1"/>
            <p:nvPr/>
          </p:nvSpPr>
          <p:spPr>
            <a:xfrm flipH="1">
              <a:off x="1153564" y="5055675"/>
              <a:ext cx="2674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</a:rPr>
                <a:t>추천 알고리즘</a:t>
              </a: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F8181C3-65EF-4C06-8767-F8278DD98B22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KakaoTalk_Photo_2023-03-10-20-33-52 002.png" descr="KakaoTalk_Photo_2023-03-10-20-33-52 002.png">
            <a:extLst>
              <a:ext uri="{FF2B5EF4-FFF2-40B4-BE49-F238E27FC236}">
                <a16:creationId xmlns:a16="http://schemas.microsoft.com/office/drawing/2014/main" id="{2161A37C-42F9-7CD7-B64E-D0E877309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000" y="2247423"/>
            <a:ext cx="1799999" cy="180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그림 7" descr="화살이(가) 표시된 사진&#10;&#10;자동 생성된 설명">
            <a:extLst>
              <a:ext uri="{FF2B5EF4-FFF2-40B4-BE49-F238E27FC236}">
                <a16:creationId xmlns:a16="http://schemas.microsoft.com/office/drawing/2014/main" id="{E829F67D-C1A5-6F09-A868-8DA73AE9CFA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424" y="2427423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0141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12C15620-76C9-D5B3-3566-45C36CB94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15" y="1319062"/>
            <a:ext cx="5205600" cy="2334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AAF15CA7-0B1B-6412-C2F8-BCEED62E4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85849"/>
            <a:ext cx="5297082" cy="237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rPr>
              <a:t>Part 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5"/>
            <a:ext cx="509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기술 소개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: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특성 분석</a:t>
            </a:r>
          </a:p>
        </p:txBody>
      </p:sp>
      <p:sp>
        <p:nvSpPr>
          <p:cNvPr id="3" name="데이터 수집 양식">
            <a:extLst>
              <a:ext uri="{FF2B5EF4-FFF2-40B4-BE49-F238E27FC236}">
                <a16:creationId xmlns:a16="http://schemas.microsoft.com/office/drawing/2014/main" id="{55027DCF-9137-7E3F-54EC-C04D7A12B520}"/>
              </a:ext>
            </a:extLst>
          </p:cNvPr>
          <p:cNvSpPr txBox="1"/>
          <p:nvPr/>
        </p:nvSpPr>
        <p:spPr>
          <a:xfrm>
            <a:off x="1146754" y="3991873"/>
            <a:ext cx="4144722" cy="35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700"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[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우호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Regular"/>
              </a:rPr>
              <a:t>성</a:t>
            </a:r>
            <a:r>
              <a:rPr kumimoji="0" lang="en-US" altLang="ko-KR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Regular"/>
              </a:rPr>
              <a:t>-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Regular"/>
              </a:rPr>
              <a:t>남자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모델</a:t>
            </a:r>
            <a:r>
              <a:rPr kumimoji="0" lang="en-US" altLang="ko-KR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] 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SHAP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영향도 요약 그래프</a:t>
            </a:r>
            <a:endParaRPr kumimoji="0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NanumSquare Regular"/>
            </a:endParaRPr>
          </a:p>
        </p:txBody>
      </p:sp>
      <p:sp>
        <p:nvSpPr>
          <p:cNvPr id="9" name="데이터 수집 양식">
            <a:extLst>
              <a:ext uri="{FF2B5EF4-FFF2-40B4-BE49-F238E27FC236}">
                <a16:creationId xmlns:a16="http://schemas.microsoft.com/office/drawing/2014/main" id="{0B62E435-CF5A-525E-8FB4-89E5F4BD5A1C}"/>
              </a:ext>
            </a:extLst>
          </p:cNvPr>
          <p:cNvSpPr txBox="1"/>
          <p:nvPr/>
        </p:nvSpPr>
        <p:spPr>
          <a:xfrm>
            <a:off x="6703031" y="3991873"/>
            <a:ext cx="4144722" cy="35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700"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[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우호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Regular"/>
              </a:rPr>
              <a:t>성</a:t>
            </a:r>
            <a:r>
              <a:rPr kumimoji="0" lang="en-US" altLang="ko-KR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Regular"/>
              </a:rPr>
              <a:t>-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Regular"/>
              </a:rPr>
              <a:t>여자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모델</a:t>
            </a:r>
            <a:r>
              <a:rPr kumimoji="0" lang="en-US" altLang="ko-KR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] 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SHAP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영향도 요약 그래프</a:t>
            </a:r>
            <a:endParaRPr kumimoji="0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NanumSquare Regular"/>
            </a:endParaRPr>
          </a:p>
        </p:txBody>
      </p:sp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95026D6C-DAEB-D259-4C83-DAECB573AF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089884"/>
              </p:ext>
            </p:extLst>
          </p:nvPr>
        </p:nvGraphicFramePr>
        <p:xfrm>
          <a:off x="1652378" y="4540167"/>
          <a:ext cx="8887244" cy="16157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443622">
                  <a:extLst>
                    <a:ext uri="{9D8B030D-6E8A-4147-A177-3AD203B41FA5}">
                      <a16:colId xmlns:a16="http://schemas.microsoft.com/office/drawing/2014/main" val="3181197926"/>
                    </a:ext>
                  </a:extLst>
                </a:gridCol>
                <a:gridCol w="4443622">
                  <a:extLst>
                    <a:ext uri="{9D8B030D-6E8A-4147-A177-3AD203B41FA5}">
                      <a16:colId xmlns:a16="http://schemas.microsoft.com/office/drawing/2014/main" val="2577394340"/>
                    </a:ext>
                  </a:extLst>
                </a:gridCol>
              </a:tblGrid>
              <a:tr h="6172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남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여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773799"/>
                  </a:ext>
                </a:extLst>
              </a:tr>
              <a:tr h="4992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속도가 느릴 때</a:t>
                      </a:r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우호성이 </a:t>
                      </a:r>
                      <a:r>
                        <a:rPr kumimoji="0" lang="ko-KR" altLang="en-US" sz="15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Arial"/>
                        </a:rPr>
                        <a:t>강</a:t>
                      </a:r>
                      <a:r>
                        <a:rPr kumimoji="0" lang="ko-KR" alt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sym typeface="Arial"/>
                        </a:rPr>
                        <a:t>한 </a:t>
                      </a:r>
                      <a:r>
                        <a:rPr kumimoji="0" lang="ko-KR" altLang="en-US" sz="15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Arial"/>
                        </a:rPr>
                        <a:t>음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 관계</a:t>
                      </a:r>
                      <a:endParaRPr lang="en-US" altLang="ko-KR" sz="14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5080" marR="55080" marT="27540" marB="275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err="1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필압이</a:t>
                      </a:r>
                      <a:r>
                        <a:rPr lang="ko-KR" altLang="en-US" sz="1500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약할 때</a:t>
                      </a:r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우호성이 </a:t>
                      </a:r>
                      <a:r>
                        <a:rPr lang="ko-KR" altLang="en-US" sz="1500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강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 </a:t>
                      </a:r>
                      <a:r>
                        <a:rPr kumimoji="0" lang="ko-KR" altLang="en-US" sz="15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Arial"/>
                        </a:rPr>
                        <a:t>음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 관계</a:t>
                      </a:r>
                      <a:endParaRPr lang="en-US" altLang="ko-KR" sz="14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5080" marR="55080" marT="27540" marB="275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33289"/>
                  </a:ext>
                </a:extLst>
              </a:tr>
              <a:tr h="4992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</a:p>
                  </a:txBody>
                  <a:tcPr marL="55080" marR="55080" marT="27540" marB="275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단어 간격이 클 때</a:t>
                      </a:r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우호성이 </a:t>
                      </a:r>
                      <a:r>
                        <a:rPr lang="ko-KR" altLang="en-US" sz="1500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약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 </a:t>
                      </a:r>
                      <a:r>
                        <a:rPr kumimoji="0" lang="ko-KR" altLang="en-US" sz="15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Arial"/>
                        </a:rPr>
                        <a:t>음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 관계</a:t>
                      </a:r>
                      <a:endParaRPr lang="en-US" altLang="ko-KR" sz="14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5080" marR="55080" marT="27540" marB="275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945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168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0D7931B-481C-8F9C-AF72-B573F4242B67}"/>
              </a:ext>
            </a:extLst>
          </p:cNvPr>
          <p:cNvCxnSpPr/>
          <p:nvPr/>
        </p:nvCxnSpPr>
        <p:spPr>
          <a:xfrm>
            <a:off x="419100" y="2550162"/>
            <a:ext cx="5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rPr>
              <a:t>Part 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5"/>
            <a:ext cx="509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기술 소개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: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특성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63CC0E-9CC4-3723-7399-F25364A4CEF2}"/>
              </a:ext>
            </a:extLst>
          </p:cNvPr>
          <p:cNvSpPr txBox="1"/>
          <p:nvPr/>
        </p:nvSpPr>
        <p:spPr>
          <a:xfrm>
            <a:off x="504812" y="3730806"/>
            <a:ext cx="1995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개방성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93DE63-9B74-C1C3-1A31-39D3A07A48D6}"/>
              </a:ext>
            </a:extLst>
          </p:cNvPr>
          <p:cNvSpPr txBox="1"/>
          <p:nvPr/>
        </p:nvSpPr>
        <p:spPr>
          <a:xfrm>
            <a:off x="2801412" y="3730806"/>
            <a:ext cx="1995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성실성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3200AF-D0A4-160A-4AA6-06B2888E80C6}"/>
              </a:ext>
            </a:extLst>
          </p:cNvPr>
          <p:cNvSpPr txBox="1"/>
          <p:nvPr/>
        </p:nvSpPr>
        <p:spPr>
          <a:xfrm>
            <a:off x="5098012" y="3730806"/>
            <a:ext cx="1995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외향성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509F54-DC3E-D703-9AB4-479F1CD0E26E}"/>
              </a:ext>
            </a:extLst>
          </p:cNvPr>
          <p:cNvSpPr txBox="1"/>
          <p:nvPr/>
        </p:nvSpPr>
        <p:spPr>
          <a:xfrm>
            <a:off x="7394612" y="3730806"/>
            <a:ext cx="1995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우호성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8205E5-8E40-B079-5B85-AB8F0CD93EAB}"/>
              </a:ext>
            </a:extLst>
          </p:cNvPr>
          <p:cNvSpPr txBox="1"/>
          <p:nvPr/>
        </p:nvSpPr>
        <p:spPr>
          <a:xfrm>
            <a:off x="9691211" y="3730806"/>
            <a:ext cx="1995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민감성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5EDD2F-394B-D674-2073-0304E1152A4E}"/>
              </a:ext>
            </a:extLst>
          </p:cNvPr>
          <p:cNvSpPr txBox="1"/>
          <p:nvPr/>
        </p:nvSpPr>
        <p:spPr>
          <a:xfrm flipH="1">
            <a:off x="345436" y="1926134"/>
            <a:ext cx="4606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모델 인사이트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(insight)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 예시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977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0D7931B-481C-8F9C-AF72-B573F4242B67}"/>
              </a:ext>
            </a:extLst>
          </p:cNvPr>
          <p:cNvCxnSpPr/>
          <p:nvPr/>
        </p:nvCxnSpPr>
        <p:spPr>
          <a:xfrm>
            <a:off x="419100" y="2550162"/>
            <a:ext cx="5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rPr>
              <a:t>Part 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5"/>
            <a:ext cx="509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기술 소개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: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특성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3200AF-D0A4-160A-4AA6-06B2888E80C6}"/>
              </a:ext>
            </a:extLst>
          </p:cNvPr>
          <p:cNvSpPr txBox="1"/>
          <p:nvPr/>
        </p:nvSpPr>
        <p:spPr>
          <a:xfrm>
            <a:off x="5098012" y="3196417"/>
            <a:ext cx="1995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민감성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AF65D8-6636-D288-D311-B2E1F05EF4AE}"/>
              </a:ext>
            </a:extLst>
          </p:cNvPr>
          <p:cNvSpPr txBox="1"/>
          <p:nvPr/>
        </p:nvSpPr>
        <p:spPr>
          <a:xfrm>
            <a:off x="610127" y="4093730"/>
            <a:ext cx="109717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주변 환경의 변화와 자극에 민감하게 반응하는 성향</a:t>
            </a:r>
            <a:endParaRPr kumimoji="0" lang="en-US" altLang="ko-KR" sz="2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3725ED-E0AD-EDC3-3270-35989FC92279}"/>
              </a:ext>
            </a:extLst>
          </p:cNvPr>
          <p:cNvSpPr txBox="1"/>
          <p:nvPr/>
        </p:nvSpPr>
        <p:spPr>
          <a:xfrm flipH="1">
            <a:off x="345436" y="1926134"/>
            <a:ext cx="4606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모델 인사이트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(insight)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 예시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8272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70B0602-A543-A7F7-C498-B13141425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60" y="1168849"/>
            <a:ext cx="5206263" cy="26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71EFEEC3-D2B9-26F9-9DF6-FB7D303DE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15" y="1187854"/>
            <a:ext cx="5205600" cy="2609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rPr>
              <a:t>Part 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5"/>
            <a:ext cx="509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기술 소개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: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특성 분석</a:t>
            </a:r>
          </a:p>
        </p:txBody>
      </p:sp>
      <p:sp>
        <p:nvSpPr>
          <p:cNvPr id="3" name="데이터 수집 양식">
            <a:extLst>
              <a:ext uri="{FF2B5EF4-FFF2-40B4-BE49-F238E27FC236}">
                <a16:creationId xmlns:a16="http://schemas.microsoft.com/office/drawing/2014/main" id="{55027DCF-9137-7E3F-54EC-C04D7A12B520}"/>
              </a:ext>
            </a:extLst>
          </p:cNvPr>
          <p:cNvSpPr txBox="1"/>
          <p:nvPr/>
        </p:nvSpPr>
        <p:spPr>
          <a:xfrm>
            <a:off x="1146754" y="3991873"/>
            <a:ext cx="4144722" cy="35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700"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[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민감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Regular"/>
              </a:rPr>
              <a:t>성</a:t>
            </a:r>
            <a:r>
              <a:rPr kumimoji="0" lang="en-US" altLang="ko-KR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Regular"/>
              </a:rPr>
              <a:t>-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Regular"/>
              </a:rPr>
              <a:t>남자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모델</a:t>
            </a:r>
            <a:r>
              <a:rPr kumimoji="0" lang="en-US" altLang="ko-KR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] 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SHAP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영향도 요약 그래프</a:t>
            </a:r>
            <a:endParaRPr kumimoji="0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NanumSquare Regular"/>
            </a:endParaRPr>
          </a:p>
        </p:txBody>
      </p:sp>
      <p:sp>
        <p:nvSpPr>
          <p:cNvPr id="9" name="데이터 수집 양식">
            <a:extLst>
              <a:ext uri="{FF2B5EF4-FFF2-40B4-BE49-F238E27FC236}">
                <a16:creationId xmlns:a16="http://schemas.microsoft.com/office/drawing/2014/main" id="{0B62E435-CF5A-525E-8FB4-89E5F4BD5A1C}"/>
              </a:ext>
            </a:extLst>
          </p:cNvPr>
          <p:cNvSpPr txBox="1"/>
          <p:nvPr/>
        </p:nvSpPr>
        <p:spPr>
          <a:xfrm>
            <a:off x="6703031" y="3991873"/>
            <a:ext cx="4144722" cy="35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700">
                <a:latin typeface="NanumSquare Regular"/>
                <a:ea typeface="NanumSquare Regular"/>
                <a:cs typeface="NanumSquare Regular"/>
                <a:sym typeface="NanumSquare Regular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[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민감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Regular"/>
              </a:rPr>
              <a:t>성</a:t>
            </a:r>
            <a:r>
              <a:rPr kumimoji="0" lang="en-US" altLang="ko-KR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Regular"/>
              </a:rPr>
              <a:t>-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NanumSquare Regular"/>
              </a:rPr>
              <a:t>여자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모델</a:t>
            </a:r>
            <a:r>
              <a:rPr kumimoji="0" lang="en-US" altLang="ko-KR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] 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SHAP</a:t>
            </a:r>
            <a:r>
              <a:rPr kumimoji="0" lang="ko-KR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NanumSquare Regular"/>
              </a:rPr>
              <a:t> 영향도 요약 그래프</a:t>
            </a:r>
            <a:endParaRPr kumimoji="0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sym typeface="NanumSquare Regular"/>
            </a:endParaRPr>
          </a:p>
        </p:txBody>
      </p:sp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95026D6C-DAEB-D259-4C83-DAECB573AF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062036"/>
              </p:ext>
            </p:extLst>
          </p:nvPr>
        </p:nvGraphicFramePr>
        <p:xfrm>
          <a:off x="1652378" y="4540167"/>
          <a:ext cx="8887244" cy="16157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443622">
                  <a:extLst>
                    <a:ext uri="{9D8B030D-6E8A-4147-A177-3AD203B41FA5}">
                      <a16:colId xmlns:a16="http://schemas.microsoft.com/office/drawing/2014/main" val="3181197926"/>
                    </a:ext>
                  </a:extLst>
                </a:gridCol>
                <a:gridCol w="4443622">
                  <a:extLst>
                    <a:ext uri="{9D8B030D-6E8A-4147-A177-3AD203B41FA5}">
                      <a16:colId xmlns:a16="http://schemas.microsoft.com/office/drawing/2014/main" val="2577394340"/>
                    </a:ext>
                  </a:extLst>
                </a:gridCol>
              </a:tblGrid>
              <a:tr h="6172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남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여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773799"/>
                  </a:ext>
                </a:extLst>
              </a:tr>
              <a:tr h="499240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500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속도가 빠를 때</a:t>
                      </a:r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민감성이 </a:t>
                      </a:r>
                      <a:r>
                        <a:rPr lang="ko-KR" altLang="en-US" sz="1500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약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 </a:t>
                      </a:r>
                      <a:r>
                        <a:rPr kumimoji="0" lang="ko-KR" altLang="en-US" sz="15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Arial"/>
                        </a:rPr>
                        <a:t>음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 관계</a:t>
                      </a:r>
                      <a:endParaRPr lang="en-US" altLang="ko-KR" sz="14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5080" marR="55080" marT="27540" marB="275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R" altLang="en-US" sz="1500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속도가 빠를 때</a:t>
                      </a:r>
                      <a:r>
                        <a:rPr lang="en-US" altLang="ko-KR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민감성이 </a:t>
                      </a:r>
                      <a:r>
                        <a:rPr lang="ko-KR" altLang="en-US" sz="1500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약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 </a:t>
                      </a:r>
                      <a:r>
                        <a:rPr kumimoji="0" lang="ko-KR" altLang="en-US" sz="15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Arial"/>
                        </a:rPr>
                        <a:t>음</a:t>
                      </a:r>
                      <a:r>
                        <a:rPr lang="ko-KR" altLang="en-US" sz="14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 관계</a:t>
                      </a:r>
                      <a:endParaRPr lang="en-US" altLang="ko-KR" sz="14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5080" marR="55080" marT="27540" marB="275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33289"/>
                  </a:ext>
                </a:extLst>
              </a:tr>
              <a:tr h="4992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Arial"/>
                        </a:rPr>
                        <a:t>기준선이 클 때</a:t>
                      </a: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sym typeface="Arial"/>
                        </a:rPr>
                        <a:t>, </a:t>
                      </a:r>
                      <a:r>
                        <a:rPr kumimoji="0" lang="ko-KR" alt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sym typeface="Arial"/>
                        </a:rPr>
                        <a:t>민감성이 </a:t>
                      </a:r>
                      <a:r>
                        <a:rPr kumimoji="0" lang="ko-KR" altLang="en-US" sz="15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Arial"/>
                        </a:rPr>
                        <a:t>약</a:t>
                      </a:r>
                      <a:r>
                        <a:rPr kumimoji="0" lang="ko-KR" alt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sym typeface="Arial"/>
                        </a:rPr>
                        <a:t>한 </a:t>
                      </a:r>
                      <a:r>
                        <a:rPr kumimoji="0" lang="ko-KR" altLang="en-US" sz="15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Arial"/>
                        </a:rPr>
                        <a:t>음</a:t>
                      </a:r>
                      <a:r>
                        <a:rPr kumimoji="0" lang="ko-KR" alt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sym typeface="Arial"/>
                        </a:rPr>
                        <a:t>의 관계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sym typeface="Arial"/>
                      </a:endParaRPr>
                    </a:p>
                  </a:txBody>
                  <a:tcPr marL="55080" marR="55080" marT="27540" marB="275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Arial"/>
                        </a:rPr>
                        <a:t>줄 간격이 클 때</a:t>
                      </a:r>
                      <a:r>
                        <a:rPr kumimoji="0" lang="en-US" altLang="ko-KR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sym typeface="Arial"/>
                        </a:rPr>
                        <a:t>, </a:t>
                      </a:r>
                      <a:r>
                        <a:rPr kumimoji="0" lang="ko-KR" alt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sym typeface="Arial"/>
                        </a:rPr>
                        <a:t>민감성이 </a:t>
                      </a:r>
                      <a:r>
                        <a:rPr kumimoji="0" lang="ko-KR" altLang="en-US" sz="15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Arial"/>
                        </a:rPr>
                        <a:t>약</a:t>
                      </a:r>
                      <a:r>
                        <a:rPr kumimoji="0" lang="ko-KR" alt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sym typeface="Arial"/>
                        </a:rPr>
                        <a:t>한 </a:t>
                      </a:r>
                      <a:r>
                        <a:rPr kumimoji="0" lang="ko-KR" altLang="en-US" sz="15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Arial"/>
                        </a:rPr>
                        <a:t>음</a:t>
                      </a:r>
                      <a:r>
                        <a:rPr kumimoji="0" lang="ko-KR" alt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sym typeface="Arial"/>
                        </a:rPr>
                        <a:t>의 관계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sym typeface="Arial"/>
                      </a:endParaRPr>
                    </a:p>
                  </a:txBody>
                  <a:tcPr marL="55080" marR="55080" marT="27540" marB="275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027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373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7F7E7FD-5B2C-4C7B-B498-C80630F33F53}"/>
              </a:ext>
            </a:extLst>
          </p:cNvPr>
          <p:cNvGrpSpPr/>
          <p:nvPr/>
        </p:nvGrpSpPr>
        <p:grpSpPr>
          <a:xfrm>
            <a:off x="826794" y="1646091"/>
            <a:ext cx="3002665" cy="4161689"/>
            <a:chOff x="989354" y="1453051"/>
            <a:chExt cx="3002665" cy="416168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5EEF698-CD8D-4DBD-B915-DFB00393B1DE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39947B7-9F0D-41A6-9B76-D0D6448A2F7A}"/>
                </a:ext>
              </a:extLst>
            </p:cNvPr>
            <p:cNvSpPr txBox="1"/>
            <p:nvPr/>
          </p:nvSpPr>
          <p:spPr>
            <a:xfrm flipH="1">
              <a:off x="1261146" y="5035617"/>
              <a:ext cx="24590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j-cs"/>
                  <a:sym typeface="Arial"/>
                </a:rPr>
                <a:t>안드로이드와 서버 연동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B1752E51-387D-4A9A-8CE1-B506ED786885}"/>
                </a:ext>
              </a:extLst>
            </p:cNvPr>
            <p:cNvCxnSpPr>
              <a:cxnSpLocks/>
            </p:cNvCxnSpPr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그림 9" descr="상징, 그래픽, 로고, 폰트이(가) 표시된 사진&#10;&#10;자동 생성된 설명">
            <a:extLst>
              <a:ext uri="{FF2B5EF4-FFF2-40B4-BE49-F238E27FC236}">
                <a16:creationId xmlns:a16="http://schemas.microsoft.com/office/drawing/2014/main" id="{52F7D5A7-8F5E-BF1B-C206-AC4A7AF3B8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26" y="2427885"/>
            <a:ext cx="1440000" cy="1440000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A182F30D-2013-4BCB-8FAA-E343BB5ECE85}"/>
              </a:ext>
            </a:extLst>
          </p:cNvPr>
          <p:cNvGrpSpPr/>
          <p:nvPr/>
        </p:nvGrpSpPr>
        <p:grpSpPr>
          <a:xfrm>
            <a:off x="4599943" y="1646091"/>
            <a:ext cx="3002665" cy="4161689"/>
            <a:chOff x="989354" y="1453051"/>
            <a:chExt cx="3002665" cy="4161689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E5F1E685-8436-427F-B992-440FCA90FAF9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DE92F5C-3407-4A1D-926D-1D7CB6288FFB}"/>
                </a:ext>
              </a:extLst>
            </p:cNvPr>
            <p:cNvSpPr txBox="1"/>
            <p:nvPr/>
          </p:nvSpPr>
          <p:spPr>
            <a:xfrm flipH="1">
              <a:off x="1211505" y="5035617"/>
              <a:ext cx="2547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j-cs"/>
                  <a:sym typeface="Arial"/>
                </a:rPr>
                <a:t>필체를 이용한 특성분석</a:t>
              </a: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CC27E663-EF1D-4186-9145-3AFFBB30E9F6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j-cs"/>
                <a:sym typeface="Arial"/>
              </a:rPr>
              <a:t>Part 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j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462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기술 소개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CF67FE0-41F0-4D39-9EFE-3DBD0B9AA29F}"/>
              </a:ext>
            </a:extLst>
          </p:cNvPr>
          <p:cNvGrpSpPr/>
          <p:nvPr/>
        </p:nvGrpSpPr>
        <p:grpSpPr>
          <a:xfrm>
            <a:off x="8373092" y="1646091"/>
            <a:ext cx="3002665" cy="4161689"/>
            <a:chOff x="989354" y="1453051"/>
            <a:chExt cx="3002665" cy="4161689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17EE3430-1A2E-47B2-A04C-314FFE5D238B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67EA438-5C8B-44AA-8AC6-E58944798855}"/>
                </a:ext>
              </a:extLst>
            </p:cNvPr>
            <p:cNvSpPr txBox="1"/>
            <p:nvPr/>
          </p:nvSpPr>
          <p:spPr>
            <a:xfrm flipH="1">
              <a:off x="1153564" y="5055675"/>
              <a:ext cx="2674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j-cs"/>
                  <a:sym typeface="Arial"/>
                </a:rPr>
                <a:t>추천 알고리즘</a:t>
              </a: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F8181C3-65EF-4C06-8767-F8278DD98B22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KakaoTalk_Photo_2023-03-10-20-33-52 002.png" descr="KakaoTalk_Photo_2023-03-10-20-33-52 002.png">
            <a:extLst>
              <a:ext uri="{FF2B5EF4-FFF2-40B4-BE49-F238E27FC236}">
                <a16:creationId xmlns:a16="http://schemas.microsoft.com/office/drawing/2014/main" id="{2161A37C-42F9-7CD7-B64E-D0E877309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000" y="2247423"/>
            <a:ext cx="1799999" cy="180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그림 7" descr="화살이(가) 표시된 사진&#10;&#10;자동 생성된 설명">
            <a:extLst>
              <a:ext uri="{FF2B5EF4-FFF2-40B4-BE49-F238E27FC236}">
                <a16:creationId xmlns:a16="http://schemas.microsoft.com/office/drawing/2014/main" id="{E829F67D-C1A5-6F09-A868-8DA73AE9CFA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424" y="2427423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8964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7F7E7FD-5B2C-4C7B-B498-C80630F33F53}"/>
              </a:ext>
            </a:extLst>
          </p:cNvPr>
          <p:cNvGrpSpPr/>
          <p:nvPr/>
        </p:nvGrpSpPr>
        <p:grpSpPr>
          <a:xfrm>
            <a:off x="826794" y="1646091"/>
            <a:ext cx="3002665" cy="4161689"/>
            <a:chOff x="989354" y="1453051"/>
            <a:chExt cx="3002665" cy="416168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5EEF698-CD8D-4DBD-B915-DFB00393B1DE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39947B7-9F0D-41A6-9B76-D0D6448A2F7A}"/>
                </a:ext>
              </a:extLst>
            </p:cNvPr>
            <p:cNvSpPr txBox="1"/>
            <p:nvPr/>
          </p:nvSpPr>
          <p:spPr>
            <a:xfrm flipH="1">
              <a:off x="1261146" y="5035617"/>
              <a:ext cx="24590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j-cs"/>
                  <a:sym typeface="Arial"/>
                </a:rPr>
                <a:t>안드로이드와 서버 연동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B1752E51-387D-4A9A-8CE1-B506ED786885}"/>
                </a:ext>
              </a:extLst>
            </p:cNvPr>
            <p:cNvCxnSpPr>
              <a:cxnSpLocks/>
            </p:cNvCxnSpPr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그림 9" descr="상징, 그래픽, 로고, 폰트이(가) 표시된 사진&#10;&#10;자동 생성된 설명">
            <a:extLst>
              <a:ext uri="{FF2B5EF4-FFF2-40B4-BE49-F238E27FC236}">
                <a16:creationId xmlns:a16="http://schemas.microsoft.com/office/drawing/2014/main" id="{52F7D5A7-8F5E-BF1B-C206-AC4A7AF3B8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26" y="2427885"/>
            <a:ext cx="1440000" cy="1440000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A182F30D-2013-4BCB-8FAA-E343BB5ECE85}"/>
              </a:ext>
            </a:extLst>
          </p:cNvPr>
          <p:cNvGrpSpPr/>
          <p:nvPr/>
        </p:nvGrpSpPr>
        <p:grpSpPr>
          <a:xfrm>
            <a:off x="4599943" y="1646091"/>
            <a:ext cx="3002665" cy="4161689"/>
            <a:chOff x="989354" y="1453051"/>
            <a:chExt cx="3002665" cy="4161689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E5F1E685-8436-427F-B992-440FCA90FAF9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DE92F5C-3407-4A1D-926D-1D7CB6288FFB}"/>
                </a:ext>
              </a:extLst>
            </p:cNvPr>
            <p:cNvSpPr txBox="1"/>
            <p:nvPr/>
          </p:nvSpPr>
          <p:spPr>
            <a:xfrm flipH="1">
              <a:off x="1211505" y="5035617"/>
              <a:ext cx="2547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j-cs"/>
                  <a:sym typeface="Arial"/>
                </a:rPr>
                <a:t>필체를 이용한 특성분석</a:t>
              </a: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CC27E663-EF1D-4186-9145-3AFFBB30E9F6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j-cs"/>
                <a:sym typeface="Arial"/>
              </a:rPr>
              <a:t>Part 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j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462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기술 소개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CF67FE0-41F0-4D39-9EFE-3DBD0B9AA29F}"/>
              </a:ext>
            </a:extLst>
          </p:cNvPr>
          <p:cNvGrpSpPr/>
          <p:nvPr/>
        </p:nvGrpSpPr>
        <p:grpSpPr>
          <a:xfrm>
            <a:off x="8373092" y="1646091"/>
            <a:ext cx="3002665" cy="4161689"/>
            <a:chOff x="989354" y="1453051"/>
            <a:chExt cx="3002665" cy="4161689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17EE3430-1A2E-47B2-A04C-314FFE5D238B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rgbClr val="93A9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67EA438-5C8B-44AA-8AC6-E58944798855}"/>
                </a:ext>
              </a:extLst>
            </p:cNvPr>
            <p:cNvSpPr txBox="1"/>
            <p:nvPr/>
          </p:nvSpPr>
          <p:spPr>
            <a:xfrm flipH="1">
              <a:off x="1153564" y="5055675"/>
              <a:ext cx="2674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j-cs"/>
                  <a:sym typeface="Arial"/>
                </a:rPr>
                <a:t>추천 알고리즘</a:t>
              </a: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F8181C3-65EF-4C06-8767-F8278DD98B22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>
              <a:solidFill>
                <a:srgbClr val="93A9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KakaoTalk_Photo_2023-03-10-20-33-52 002.png" descr="KakaoTalk_Photo_2023-03-10-20-33-52 002.png">
            <a:extLst>
              <a:ext uri="{FF2B5EF4-FFF2-40B4-BE49-F238E27FC236}">
                <a16:creationId xmlns:a16="http://schemas.microsoft.com/office/drawing/2014/main" id="{2161A37C-42F9-7CD7-B64E-D0E877309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000" y="2247423"/>
            <a:ext cx="1799999" cy="180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그림 7" descr="화살이(가) 표시된 사진&#10;&#10;자동 생성된 설명">
            <a:extLst>
              <a:ext uri="{FF2B5EF4-FFF2-40B4-BE49-F238E27FC236}">
                <a16:creationId xmlns:a16="http://schemas.microsoft.com/office/drawing/2014/main" id="{E829F67D-C1A5-6F09-A868-8DA73AE9CFA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424" y="2427423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03110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j-cs"/>
                <a:sym typeface="Arial"/>
              </a:rPr>
              <a:t>Part 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j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5"/>
            <a:ext cx="509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기술 소개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: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추천 알고리즘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15CC79C-EEA9-B1DE-8BBB-AC7ACAB02928}"/>
              </a:ext>
            </a:extLst>
          </p:cNvPr>
          <p:cNvSpPr/>
          <p:nvPr/>
        </p:nvSpPr>
        <p:spPr>
          <a:xfrm>
            <a:off x="281131" y="3174340"/>
            <a:ext cx="1989221" cy="12352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  <a:sym typeface="Arial"/>
              </a:rPr>
              <a:t>회원가입 시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+mn-cs"/>
              <a:sym typeface="Arial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  <a:sym typeface="Arial"/>
              </a:rPr>
              <a:t>선호 장르 입력</a:t>
            </a:r>
          </a:p>
        </p:txBody>
      </p:sp>
      <p:sp>
        <p:nvSpPr>
          <p:cNvPr id="10" name="순서도: 판단 9">
            <a:extLst>
              <a:ext uri="{FF2B5EF4-FFF2-40B4-BE49-F238E27FC236}">
                <a16:creationId xmlns:a16="http://schemas.microsoft.com/office/drawing/2014/main" id="{F5DC97DB-9BC6-067A-5203-C69808D75D3A}"/>
              </a:ext>
            </a:extLst>
          </p:cNvPr>
          <p:cNvSpPr/>
          <p:nvPr/>
        </p:nvSpPr>
        <p:spPr>
          <a:xfrm>
            <a:off x="3318891" y="3015602"/>
            <a:ext cx="2516459" cy="1552714"/>
          </a:xfrm>
          <a:prstGeom prst="flowChartDecis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+mn-cs"/>
              <a:sym typeface="Arial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05F282-5329-0198-680F-C5D2518C9C76}"/>
              </a:ext>
            </a:extLst>
          </p:cNvPr>
          <p:cNvSpPr/>
          <p:nvPr/>
        </p:nvSpPr>
        <p:spPr>
          <a:xfrm>
            <a:off x="3118458" y="1306637"/>
            <a:ext cx="2917323" cy="12352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  <a:sym typeface="Arial"/>
              </a:rPr>
              <a:t>사용자 선호 장르와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  <a:sym typeface="Arial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  <a:sym typeface="Arial"/>
              </a:rPr>
              <a:t>함께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나눔스퀘어"/>
              <a:cs typeface="+mn-cs"/>
              <a:sym typeface="Arial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콘텐츠 기반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  <a:sym typeface="Arial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필터링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BB1F44E-6B4C-EFB4-3AB5-3CBBFD52682C}"/>
              </a:ext>
            </a:extLst>
          </p:cNvPr>
          <p:cNvSpPr/>
          <p:nvPr/>
        </p:nvSpPr>
        <p:spPr>
          <a:xfrm>
            <a:off x="6883889" y="3174340"/>
            <a:ext cx="1989221" cy="12352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특성 그룹별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  <a:sym typeface="Arial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  <a:sym typeface="Arial"/>
              </a:rPr>
              <a:t>협업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  <a:sym typeface="Arial"/>
              </a:rPr>
              <a:t>필터링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6A393A9-EF10-35AB-53F8-BAEAC181F15D}"/>
              </a:ext>
            </a:extLst>
          </p:cNvPr>
          <p:cNvSpPr/>
          <p:nvPr/>
        </p:nvSpPr>
        <p:spPr>
          <a:xfrm>
            <a:off x="9921648" y="3174340"/>
            <a:ext cx="1989221" cy="12352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  <a:sym typeface="Arial"/>
              </a:rPr>
              <a:t>콘텐츠 순위화</a:t>
            </a: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124E2FB2-0CF6-D898-83EE-53AF8A184B51}"/>
              </a:ext>
            </a:extLst>
          </p:cNvPr>
          <p:cNvSpPr/>
          <p:nvPr/>
        </p:nvSpPr>
        <p:spPr>
          <a:xfrm flipH="1">
            <a:off x="2390789" y="3643154"/>
            <a:ext cx="807665" cy="297611"/>
          </a:xfrm>
          <a:custGeom>
            <a:avLst/>
            <a:gdLst>
              <a:gd name="connsiteX0" fmla="*/ 0 w 807664"/>
              <a:gd name="connsiteY0" fmla="*/ 74403 h 297610"/>
              <a:gd name="connsiteX1" fmla="*/ 658859 w 807664"/>
              <a:gd name="connsiteY1" fmla="*/ 74403 h 297610"/>
              <a:gd name="connsiteX2" fmla="*/ 658859 w 807664"/>
              <a:gd name="connsiteY2" fmla="*/ 0 h 297610"/>
              <a:gd name="connsiteX3" fmla="*/ 807664 w 807664"/>
              <a:gd name="connsiteY3" fmla="*/ 148805 h 297610"/>
              <a:gd name="connsiteX4" fmla="*/ 658859 w 807664"/>
              <a:gd name="connsiteY4" fmla="*/ 297610 h 297610"/>
              <a:gd name="connsiteX5" fmla="*/ 658859 w 807664"/>
              <a:gd name="connsiteY5" fmla="*/ 223208 h 297610"/>
              <a:gd name="connsiteX6" fmla="*/ 0 w 807664"/>
              <a:gd name="connsiteY6" fmla="*/ 223208 h 297610"/>
              <a:gd name="connsiteX7" fmla="*/ 0 w 807664"/>
              <a:gd name="connsiteY7" fmla="*/ 74403 h 29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664" h="297610">
                <a:moveTo>
                  <a:pt x="807664" y="223207"/>
                </a:moveTo>
                <a:lnTo>
                  <a:pt x="148805" y="223207"/>
                </a:lnTo>
                <a:lnTo>
                  <a:pt x="148805" y="297609"/>
                </a:lnTo>
                <a:lnTo>
                  <a:pt x="0" y="148805"/>
                </a:lnTo>
                <a:lnTo>
                  <a:pt x="148805" y="1"/>
                </a:lnTo>
                <a:lnTo>
                  <a:pt x="148805" y="74402"/>
                </a:lnTo>
                <a:lnTo>
                  <a:pt x="807664" y="74403"/>
                </a:lnTo>
                <a:lnTo>
                  <a:pt x="807664" y="223207"/>
                </a:lnTo>
                <a:close/>
              </a:path>
            </a:pathLst>
          </a:custGeom>
          <a:solidFill>
            <a:srgbClr val="C5C2B3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283" tIns="59523" rIns="89284" bIns="59522" numCol="1" spcCol="1270" anchor="ctr" anchorCtr="0">
            <a:noAutofit/>
          </a:bodyPr>
          <a:lstStyle/>
          <a:p>
            <a:pPr marL="0" marR="0" lvl="0" indent="0" algn="ctr" defTabSz="57785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4020A024-884F-D28D-AD42-CDB5B97C7AB7}"/>
              </a:ext>
            </a:extLst>
          </p:cNvPr>
          <p:cNvSpPr/>
          <p:nvPr/>
        </p:nvSpPr>
        <p:spPr>
          <a:xfrm flipH="1">
            <a:off x="5955787" y="3643154"/>
            <a:ext cx="807665" cy="297611"/>
          </a:xfrm>
          <a:custGeom>
            <a:avLst/>
            <a:gdLst>
              <a:gd name="connsiteX0" fmla="*/ 0 w 807664"/>
              <a:gd name="connsiteY0" fmla="*/ 74403 h 297610"/>
              <a:gd name="connsiteX1" fmla="*/ 658859 w 807664"/>
              <a:gd name="connsiteY1" fmla="*/ 74403 h 297610"/>
              <a:gd name="connsiteX2" fmla="*/ 658859 w 807664"/>
              <a:gd name="connsiteY2" fmla="*/ 0 h 297610"/>
              <a:gd name="connsiteX3" fmla="*/ 807664 w 807664"/>
              <a:gd name="connsiteY3" fmla="*/ 148805 h 297610"/>
              <a:gd name="connsiteX4" fmla="*/ 658859 w 807664"/>
              <a:gd name="connsiteY4" fmla="*/ 297610 h 297610"/>
              <a:gd name="connsiteX5" fmla="*/ 658859 w 807664"/>
              <a:gd name="connsiteY5" fmla="*/ 223208 h 297610"/>
              <a:gd name="connsiteX6" fmla="*/ 0 w 807664"/>
              <a:gd name="connsiteY6" fmla="*/ 223208 h 297610"/>
              <a:gd name="connsiteX7" fmla="*/ 0 w 807664"/>
              <a:gd name="connsiteY7" fmla="*/ 74403 h 29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664" h="297610">
                <a:moveTo>
                  <a:pt x="807664" y="223207"/>
                </a:moveTo>
                <a:lnTo>
                  <a:pt x="148805" y="223207"/>
                </a:lnTo>
                <a:lnTo>
                  <a:pt x="148805" y="297609"/>
                </a:lnTo>
                <a:lnTo>
                  <a:pt x="0" y="148805"/>
                </a:lnTo>
                <a:lnTo>
                  <a:pt x="148805" y="1"/>
                </a:lnTo>
                <a:lnTo>
                  <a:pt x="148805" y="74402"/>
                </a:lnTo>
                <a:lnTo>
                  <a:pt x="807664" y="74403"/>
                </a:lnTo>
                <a:lnTo>
                  <a:pt x="807664" y="223207"/>
                </a:lnTo>
                <a:close/>
              </a:path>
            </a:pathLst>
          </a:custGeom>
          <a:solidFill>
            <a:srgbClr val="C5C2B3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283" tIns="59523" rIns="89284" bIns="59522" numCol="1" spcCol="1270" anchor="ctr" anchorCtr="0">
            <a:noAutofit/>
          </a:bodyPr>
          <a:lstStyle/>
          <a:p>
            <a:pPr marL="0" marR="0" lvl="0" indent="0" algn="ctr" defTabSz="57785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886E06CD-4937-B00E-2874-BAF4AA1C7E30}"/>
              </a:ext>
            </a:extLst>
          </p:cNvPr>
          <p:cNvSpPr/>
          <p:nvPr/>
        </p:nvSpPr>
        <p:spPr>
          <a:xfrm flipH="1">
            <a:off x="8993547" y="3643154"/>
            <a:ext cx="807665" cy="297611"/>
          </a:xfrm>
          <a:custGeom>
            <a:avLst/>
            <a:gdLst>
              <a:gd name="connsiteX0" fmla="*/ 0 w 807664"/>
              <a:gd name="connsiteY0" fmla="*/ 74403 h 297610"/>
              <a:gd name="connsiteX1" fmla="*/ 658859 w 807664"/>
              <a:gd name="connsiteY1" fmla="*/ 74403 h 297610"/>
              <a:gd name="connsiteX2" fmla="*/ 658859 w 807664"/>
              <a:gd name="connsiteY2" fmla="*/ 0 h 297610"/>
              <a:gd name="connsiteX3" fmla="*/ 807664 w 807664"/>
              <a:gd name="connsiteY3" fmla="*/ 148805 h 297610"/>
              <a:gd name="connsiteX4" fmla="*/ 658859 w 807664"/>
              <a:gd name="connsiteY4" fmla="*/ 297610 h 297610"/>
              <a:gd name="connsiteX5" fmla="*/ 658859 w 807664"/>
              <a:gd name="connsiteY5" fmla="*/ 223208 h 297610"/>
              <a:gd name="connsiteX6" fmla="*/ 0 w 807664"/>
              <a:gd name="connsiteY6" fmla="*/ 223208 h 297610"/>
              <a:gd name="connsiteX7" fmla="*/ 0 w 807664"/>
              <a:gd name="connsiteY7" fmla="*/ 74403 h 29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664" h="297610">
                <a:moveTo>
                  <a:pt x="807664" y="223207"/>
                </a:moveTo>
                <a:lnTo>
                  <a:pt x="148805" y="223207"/>
                </a:lnTo>
                <a:lnTo>
                  <a:pt x="148805" y="297609"/>
                </a:lnTo>
                <a:lnTo>
                  <a:pt x="0" y="148805"/>
                </a:lnTo>
                <a:lnTo>
                  <a:pt x="148805" y="1"/>
                </a:lnTo>
                <a:lnTo>
                  <a:pt x="148805" y="74402"/>
                </a:lnTo>
                <a:lnTo>
                  <a:pt x="807664" y="74403"/>
                </a:lnTo>
                <a:lnTo>
                  <a:pt x="807664" y="223207"/>
                </a:lnTo>
                <a:close/>
              </a:path>
            </a:pathLst>
          </a:custGeom>
          <a:solidFill>
            <a:srgbClr val="C5C2B3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283" tIns="59523" rIns="89284" bIns="59522" numCol="1" spcCol="1270" anchor="ctr" anchorCtr="0">
            <a:noAutofit/>
          </a:bodyPr>
          <a:lstStyle/>
          <a:p>
            <a:pPr marL="0" marR="0" lvl="0" indent="0" algn="ctr" defTabSz="57785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E5A39A-7842-25C2-F9E2-D956E7FBDE2B}"/>
              </a:ext>
            </a:extLst>
          </p:cNvPr>
          <p:cNvSpPr/>
          <p:nvPr/>
        </p:nvSpPr>
        <p:spPr>
          <a:xfrm>
            <a:off x="5101390" y="4889009"/>
            <a:ext cx="1989221" cy="12352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  <a:sym typeface="Arial"/>
              </a:rPr>
              <a:t>상위 추천 글귀 피드 화면에 노출</a:t>
            </a:r>
          </a:p>
        </p:txBody>
      </p:sp>
      <p:sp>
        <p:nvSpPr>
          <p:cNvPr id="24" name="화살표: 위쪽 23">
            <a:extLst>
              <a:ext uri="{FF2B5EF4-FFF2-40B4-BE49-F238E27FC236}">
                <a16:creationId xmlns:a16="http://schemas.microsoft.com/office/drawing/2014/main" id="{CDC60E9F-D644-AB6F-F95B-E84D701AFCF5}"/>
              </a:ext>
            </a:extLst>
          </p:cNvPr>
          <p:cNvSpPr/>
          <p:nvPr/>
        </p:nvSpPr>
        <p:spPr>
          <a:xfrm>
            <a:off x="4428313" y="2612168"/>
            <a:ext cx="297612" cy="333140"/>
          </a:xfrm>
          <a:prstGeom prst="upArrow">
            <a:avLst/>
          </a:prstGeom>
          <a:solidFill>
            <a:srgbClr val="C5C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25" name="화살표: 위로 굽음 24">
            <a:extLst>
              <a:ext uri="{FF2B5EF4-FFF2-40B4-BE49-F238E27FC236}">
                <a16:creationId xmlns:a16="http://schemas.microsoft.com/office/drawing/2014/main" id="{9CEE39F5-680C-B3DE-3BEC-2863C3349F74}"/>
              </a:ext>
            </a:extLst>
          </p:cNvPr>
          <p:cNvSpPr/>
          <p:nvPr/>
        </p:nvSpPr>
        <p:spPr>
          <a:xfrm flipV="1">
            <a:off x="6356653" y="1736100"/>
            <a:ext cx="4814452" cy="1279487"/>
          </a:xfrm>
          <a:prstGeom prst="bentUpArrow">
            <a:avLst>
              <a:gd name="adj1" fmla="val 13284"/>
              <a:gd name="adj2" fmla="val 18670"/>
              <a:gd name="adj3" fmla="val 25000"/>
            </a:avLst>
          </a:prstGeom>
          <a:solidFill>
            <a:srgbClr val="C5C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27" name="화살표: 위로 굽음 26">
            <a:extLst>
              <a:ext uri="{FF2B5EF4-FFF2-40B4-BE49-F238E27FC236}">
                <a16:creationId xmlns:a16="http://schemas.microsoft.com/office/drawing/2014/main" id="{485FA663-E3DE-9DE9-2613-AAE367924D5B}"/>
              </a:ext>
            </a:extLst>
          </p:cNvPr>
          <p:cNvSpPr/>
          <p:nvPr/>
        </p:nvSpPr>
        <p:spPr>
          <a:xfrm rot="16200000" flipH="1">
            <a:off x="8481495" y="3346937"/>
            <a:ext cx="1279485" cy="3722244"/>
          </a:xfrm>
          <a:prstGeom prst="bentUpArrow">
            <a:avLst>
              <a:gd name="adj1" fmla="val 13284"/>
              <a:gd name="adj2" fmla="val 18670"/>
              <a:gd name="adj3" fmla="val 25000"/>
            </a:avLst>
          </a:prstGeom>
          <a:solidFill>
            <a:srgbClr val="C5C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n-cs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5F995C-D293-EDE1-CBE7-5C2889041EA1}"/>
              </a:ext>
            </a:extLst>
          </p:cNvPr>
          <p:cNvSpPr txBox="1"/>
          <p:nvPr/>
        </p:nvSpPr>
        <p:spPr>
          <a:xfrm flipH="1">
            <a:off x="5786371" y="3338690"/>
            <a:ext cx="1110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  <a:sym typeface="Arial"/>
              </a:rPr>
              <a:t>Big5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j-cs"/>
              <a:sym typeface="Arial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  <a:sym typeface="Arial"/>
              </a:rPr>
              <a:t>특성 분석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63B7CE-F16B-7BD0-6445-5F10ADE9CFEF}"/>
              </a:ext>
            </a:extLst>
          </p:cNvPr>
          <p:cNvSpPr txBox="1"/>
          <p:nvPr/>
        </p:nvSpPr>
        <p:spPr>
          <a:xfrm flipH="1">
            <a:off x="4022026" y="2646255"/>
            <a:ext cx="1110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  <a:sym typeface="Arial"/>
              </a:rPr>
              <a:t>No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j-cs"/>
              <a:sym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78101D-6966-8A78-1723-803857414685}"/>
              </a:ext>
            </a:extLst>
          </p:cNvPr>
          <p:cNvSpPr txBox="1"/>
          <p:nvPr/>
        </p:nvSpPr>
        <p:spPr>
          <a:xfrm flipH="1">
            <a:off x="3600070" y="3415982"/>
            <a:ext cx="1989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  <a:sym typeface="Arial"/>
              </a:rPr>
              <a:t>필적 데이터의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j-cs"/>
              <a:sym typeface="Arial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  <a:sym typeface="Arial"/>
              </a:rPr>
              <a:t>임계치 만족 여부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5C06B6-4A23-0B6C-A95C-E86D7E7F1B39}"/>
              </a:ext>
            </a:extLst>
          </p:cNvPr>
          <p:cNvSpPr txBox="1"/>
          <p:nvPr/>
        </p:nvSpPr>
        <p:spPr>
          <a:xfrm flipH="1">
            <a:off x="8010481" y="5124162"/>
            <a:ext cx="2422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  <a:sym typeface="Arial"/>
              </a:rPr>
              <a:t>하이브리드 추천 시스템</a:t>
            </a:r>
          </a:p>
        </p:txBody>
      </p:sp>
    </p:spTree>
    <p:extLst>
      <p:ext uri="{BB962C8B-B14F-4D97-AF65-F5344CB8AC3E}">
        <p14:creationId xmlns:p14="http://schemas.microsoft.com/office/powerpoint/2010/main" val="257703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3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7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3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7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3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7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3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00"/>
                            </p:stCondLst>
                            <p:childTnLst>
                              <p:par>
                                <p:cTn id="20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7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3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800"/>
                            </p:stCondLst>
                            <p:childTnLst>
                              <p:par>
                                <p:cTn id="2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7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3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2" grpId="0" animBg="1"/>
      <p:bldP spid="14" grpId="0" animBg="1"/>
      <p:bldP spid="15" grpId="0" animBg="1"/>
      <p:bldP spid="22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C53B35-C3AF-3266-1D1D-686B8AC4DD34}"/>
              </a:ext>
            </a:extLst>
          </p:cNvPr>
          <p:cNvSpPr txBox="1"/>
          <p:nvPr/>
        </p:nvSpPr>
        <p:spPr>
          <a:xfrm>
            <a:off x="345440" y="2812838"/>
            <a:ext cx="117568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j-cs"/>
                <a:sym typeface="Arial"/>
              </a:rPr>
              <a:t>다양한 인공지능 모델을 제공하는 사이트인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j-cs"/>
                <a:sym typeface="Arial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j-cs"/>
                <a:sym typeface="Arial"/>
              </a:rPr>
              <a:t>허깅페이스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j-cs"/>
                <a:sym typeface="Arial"/>
              </a:rPr>
              <a:t> 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j-cs"/>
                <a:sym typeface="Arial"/>
              </a:rPr>
              <a:t>                          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j-cs"/>
                <a:sym typeface="Arial"/>
              </a:rPr>
              <a:t>의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j-cs"/>
                <a:sym typeface="Arial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한국어 사전학습 모델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j-cs"/>
                <a:sym typeface="Arial"/>
              </a:rPr>
              <a:t>활용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j-cs"/>
              <a:sym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j-cs"/>
              <a:sym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j-cs"/>
                <a:sym typeface="Arial"/>
              </a:rPr>
              <a:t>수집한 글귀 콘텐츠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제목과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소개글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j-cs"/>
                <a:sym typeface="Arial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j-cs"/>
                <a:sym typeface="Arial"/>
              </a:rPr>
              <a:t>임베딩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j-cs"/>
                <a:sym typeface="Arial"/>
              </a:rPr>
              <a:t> 벡터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j-cs"/>
                <a:sym typeface="Arial"/>
              </a:rPr>
              <a:t> 6:4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가중합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 유사도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j-cs"/>
                <a:sym typeface="Arial"/>
              </a:rPr>
              <a:t> 측정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j-cs"/>
              <a:sym typeface="Arial"/>
            </a:endParaRPr>
          </a:p>
        </p:txBody>
      </p:sp>
      <p:pic>
        <p:nvPicPr>
          <p:cNvPr id="1026" name="Picture 2" descr="허깅페이스, 자바스크립트용 기계학습 라이브러리 공개 - 지디넷코리아">
            <a:extLst>
              <a:ext uri="{FF2B5EF4-FFF2-40B4-BE49-F238E27FC236}">
                <a16:creationId xmlns:a16="http://schemas.microsoft.com/office/drawing/2014/main" id="{86D716B8-9005-ACE0-5180-B047AB699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842" y="2812838"/>
            <a:ext cx="1622950" cy="43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3CD7BB6-17BF-71D4-0B4B-409D3297E426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j-cs"/>
                <a:sym typeface="Arial"/>
              </a:rPr>
              <a:t>Part 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j-cs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B845B1-A7EF-0F4F-443C-828328A2BF5B}"/>
              </a:ext>
            </a:extLst>
          </p:cNvPr>
          <p:cNvSpPr txBox="1"/>
          <p:nvPr/>
        </p:nvSpPr>
        <p:spPr>
          <a:xfrm flipH="1">
            <a:off x="1005840" y="174505"/>
            <a:ext cx="509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기술 소개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: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추천 알고리즘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D0942BA-0223-306F-3630-13652AC5A880}"/>
              </a:ext>
            </a:extLst>
          </p:cNvPr>
          <p:cNvCxnSpPr/>
          <p:nvPr/>
        </p:nvCxnSpPr>
        <p:spPr>
          <a:xfrm>
            <a:off x="419100" y="2550162"/>
            <a:ext cx="5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AC076C2-75E9-B8CB-B508-99B0CEA0B566}"/>
              </a:ext>
            </a:extLst>
          </p:cNvPr>
          <p:cNvSpPr txBox="1"/>
          <p:nvPr/>
        </p:nvSpPr>
        <p:spPr>
          <a:xfrm flipH="1">
            <a:off x="345438" y="1926134"/>
            <a:ext cx="3062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콘텐츠 기반 필터링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  <a:sym typeface="Arial"/>
            </a:endParaRPr>
          </a:p>
        </p:txBody>
      </p:sp>
      <p:graphicFrame>
        <p:nvGraphicFramePr>
          <p:cNvPr id="21" name="표 8">
            <a:extLst>
              <a:ext uri="{FF2B5EF4-FFF2-40B4-BE49-F238E27FC236}">
                <a16:creationId xmlns:a16="http://schemas.microsoft.com/office/drawing/2014/main" id="{4C900D6E-8F1D-6E41-5024-A5037DC7EBFA}"/>
              </a:ext>
            </a:extLst>
          </p:cNvPr>
          <p:cNvGraphicFramePr>
            <a:graphicFrameLocks noGrp="1"/>
          </p:cNvGraphicFramePr>
          <p:nvPr/>
        </p:nvGraphicFramePr>
        <p:xfrm>
          <a:off x="2691494" y="3915425"/>
          <a:ext cx="6809013" cy="2333367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18305">
                  <a:extLst>
                    <a:ext uri="{9D8B030D-6E8A-4147-A177-3AD203B41FA5}">
                      <a16:colId xmlns:a16="http://schemas.microsoft.com/office/drawing/2014/main" val="2671548151"/>
                    </a:ext>
                  </a:extLst>
                </a:gridCol>
                <a:gridCol w="2945354">
                  <a:extLst>
                    <a:ext uri="{9D8B030D-6E8A-4147-A177-3AD203B41FA5}">
                      <a16:colId xmlns:a16="http://schemas.microsoft.com/office/drawing/2014/main" val="3181197926"/>
                    </a:ext>
                  </a:extLst>
                </a:gridCol>
                <a:gridCol w="2945354">
                  <a:extLst>
                    <a:ext uri="{9D8B030D-6E8A-4147-A177-3AD203B41FA5}">
                      <a16:colId xmlns:a16="http://schemas.microsoft.com/office/drawing/2014/main" val="2577394340"/>
                    </a:ext>
                  </a:extLst>
                </a:gridCol>
              </a:tblGrid>
              <a:tr h="680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content</a:t>
                      </a:r>
                    </a:p>
                    <a:p>
                      <a:pPr algn="ctr" latinLnBrk="1"/>
                      <a:r>
                        <a:rPr lang="en-US" altLang="ko-KR" sz="15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Title</a:t>
                      </a:r>
                      <a:endParaRPr lang="ko-KR" altLang="en-US" sz="150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Title Embedding</a:t>
                      </a:r>
                      <a:endParaRPr lang="ko-KR" altLang="en-US" sz="150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Introduction Embedding</a:t>
                      </a:r>
                      <a:endParaRPr lang="ko-KR" altLang="en-US" sz="150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B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773799"/>
                  </a:ext>
                </a:extLst>
              </a:tr>
              <a:tr h="5508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그를 보내며</a:t>
                      </a:r>
                    </a:p>
                  </a:txBody>
                  <a:tcPr marL="30861" marR="30861" marT="15430" marB="1543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200" dirty="0">
                          <a:effectLst/>
                          <a:latin typeface="+mn-ea"/>
                          <a:ea typeface="+mn-ea"/>
                        </a:rPr>
                        <a:t>[-0.020399572, 0.031131944, 0.31626955, 0.0353...</a:t>
                      </a:r>
                    </a:p>
                  </a:txBody>
                  <a:tcPr marL="55080" marR="55080" marT="27540" marB="275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200">
                          <a:effectLst/>
                          <a:latin typeface="+mn-ea"/>
                          <a:ea typeface="+mn-ea"/>
                        </a:rPr>
                        <a:t>[0.5972476, -0.203921, 0.72500867, 0.19990204,...</a:t>
                      </a:r>
                    </a:p>
                  </a:txBody>
                  <a:tcPr marL="55080" marR="55080" marT="27540" marB="275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907067"/>
                  </a:ext>
                </a:extLst>
              </a:tr>
              <a:tr h="5508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운수 좋은 날</a:t>
                      </a:r>
                    </a:p>
                  </a:txBody>
                  <a:tcPr marL="30861" marR="30861" marT="15430" marB="1543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200" dirty="0">
                          <a:effectLst/>
                          <a:latin typeface="+mn-ea"/>
                          <a:ea typeface="+mn-ea"/>
                        </a:rPr>
                        <a:t>[-0.12623532, -0.5618493, 0.8707153, 0.6961437...</a:t>
                      </a:r>
                    </a:p>
                  </a:txBody>
                  <a:tcPr marL="55080" marR="55080" marT="27540" marB="275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200" dirty="0">
                          <a:effectLst/>
                          <a:latin typeface="+mn-ea"/>
                          <a:ea typeface="+mn-ea"/>
                        </a:rPr>
                        <a:t>[-0.41689563, -0.08927046, -0.2226625, -0.3257...</a:t>
                      </a:r>
                    </a:p>
                  </a:txBody>
                  <a:tcPr marL="55080" marR="55080" marT="27540" marB="275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33289"/>
                  </a:ext>
                </a:extLst>
              </a:tr>
              <a:tr h="5508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…</a:t>
                      </a:r>
                      <a:endParaRPr lang="ko-KR" altLang="en-US" sz="18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0861" marR="30861" marT="15430" marB="1543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…</a:t>
                      </a:r>
                    </a:p>
                  </a:txBody>
                  <a:tcPr marL="30861" marR="30861" marT="15430" marB="1543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…</a:t>
                      </a:r>
                    </a:p>
                  </a:txBody>
                  <a:tcPr marL="30861" marR="30861" marT="15430" marB="1543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2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9301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533951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j-cs"/>
                <a:sym typeface="Arial"/>
              </a:rPr>
              <a:t>Part 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j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5"/>
            <a:ext cx="509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기술 소개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: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추천 알고리즘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157DE1-5715-D34A-4D3D-4761641BA044}"/>
              </a:ext>
            </a:extLst>
          </p:cNvPr>
          <p:cNvSpPr txBox="1"/>
          <p:nvPr/>
        </p:nvSpPr>
        <p:spPr>
          <a:xfrm>
            <a:off x="6647652" y="5132947"/>
            <a:ext cx="47080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  <a:sym typeface="Arial"/>
              </a:rPr>
              <a:t>SVD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  <a:sym typeface="Arial"/>
              </a:rPr>
              <a:t>모델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j-cs"/>
              <a:sym typeface="Arial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  <a:sym typeface="Arial"/>
              </a:rPr>
              <a:t>(m 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  <a:sym typeface="Arial"/>
              </a:rPr>
              <a:t>사용자 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  <a:sym typeface="Arial"/>
              </a:rPr>
              <a:t>, n 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  <a:sym typeface="Arial"/>
              </a:rPr>
              <a:t>아이템 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  <a:sym typeface="Arial"/>
              </a:rPr>
              <a:t>, k 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  <a:sym typeface="Arial"/>
              </a:rPr>
              <a:t>잠재 벡터 크기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  <a:sym typeface="Arial"/>
              </a:rPr>
              <a:t>)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FE92A82-ED41-31AC-A122-034495AB1492}"/>
              </a:ext>
            </a:extLst>
          </p:cNvPr>
          <p:cNvGrpSpPr/>
          <p:nvPr/>
        </p:nvGrpSpPr>
        <p:grpSpPr>
          <a:xfrm>
            <a:off x="6262975" y="2865678"/>
            <a:ext cx="5477439" cy="2018908"/>
            <a:chOff x="6218907" y="2865678"/>
            <a:chExt cx="5477439" cy="201890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B980EA9E-8A51-44BC-1C63-F3E42DB1EF3F}"/>
                </a:ext>
              </a:extLst>
            </p:cNvPr>
            <p:cNvSpPr/>
            <p:nvPr/>
          </p:nvSpPr>
          <p:spPr>
            <a:xfrm>
              <a:off x="6306822" y="3007360"/>
              <a:ext cx="666276" cy="110792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  <a:sym typeface="Arial"/>
                </a:rPr>
                <a:t>R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CC0905DE-8FA1-8DDE-5A57-A85DA8437B01}"/>
                </a:ext>
              </a:extLst>
            </p:cNvPr>
            <p:cNvSpPr/>
            <p:nvPr/>
          </p:nvSpPr>
          <p:spPr>
            <a:xfrm>
              <a:off x="7384178" y="3007359"/>
              <a:ext cx="666276" cy="110792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  <a:sym typeface="Arial"/>
                </a:rPr>
                <a:t>R’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8304B953-CB41-7697-EDC2-8C1295110774}"/>
                </a:ext>
              </a:extLst>
            </p:cNvPr>
            <p:cNvSpPr/>
            <p:nvPr/>
          </p:nvSpPr>
          <p:spPr>
            <a:xfrm>
              <a:off x="8461534" y="3007359"/>
              <a:ext cx="666276" cy="110792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  <a:sym typeface="Arial"/>
                </a:rPr>
                <a:t>U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39176B7-A95C-3B55-A34D-F09D540EE02F}"/>
                </a:ext>
              </a:extLst>
            </p:cNvPr>
            <p:cNvSpPr txBox="1"/>
            <p:nvPr/>
          </p:nvSpPr>
          <p:spPr>
            <a:xfrm>
              <a:off x="7962442" y="3376656"/>
              <a:ext cx="587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  <a:sym typeface="Arial"/>
                </a:rPr>
                <a:t>=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77B629B-28E6-D74A-CDDD-4E9BEAA96B38}"/>
                </a:ext>
              </a:extLst>
            </p:cNvPr>
            <p:cNvSpPr txBox="1"/>
            <p:nvPr/>
          </p:nvSpPr>
          <p:spPr>
            <a:xfrm>
              <a:off x="6885086" y="3412286"/>
              <a:ext cx="587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Arial"/>
                  <a:ea typeface="나눔스퀘어" panose="020B0600000101010101" pitchFamily="50" charset="-127"/>
                  <a:cs typeface="+mj-cs"/>
                  <a:sym typeface="Arial"/>
                </a:rPr>
                <a:t>≈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나눔스퀘어" panose="020B0600000101010101" pitchFamily="50" charset="-127"/>
                <a:cs typeface="+mj-cs"/>
                <a:sym typeface="Arial"/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5EF38FDE-3E2F-1748-0C3D-9951E91390AC}"/>
                </a:ext>
              </a:extLst>
            </p:cNvPr>
            <p:cNvSpPr/>
            <p:nvPr/>
          </p:nvSpPr>
          <p:spPr>
            <a:xfrm>
              <a:off x="9538890" y="3007359"/>
              <a:ext cx="666276" cy="6660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  <a:sym typeface="Arial"/>
                </a:rPr>
                <a:t>∑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23FD5C97-FB24-728D-E2D4-D36FC53746C2}"/>
                </a:ext>
              </a:extLst>
            </p:cNvPr>
            <p:cNvSpPr/>
            <p:nvPr/>
          </p:nvSpPr>
          <p:spPr>
            <a:xfrm>
              <a:off x="10616245" y="3007359"/>
              <a:ext cx="666276" cy="51803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  <a:sym typeface="Arial"/>
                </a:rPr>
                <a:t>V</a:t>
              </a:r>
              <a:r>
                <a:rPr kumimoji="0" lang="en-US" altLang="ko-KR" sz="1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/>
                  <a:cs typeface="+mn-cs"/>
                  <a:sym typeface="Arial"/>
                </a:rPr>
                <a:t>T</a:t>
              </a:r>
              <a:endParaRPr kumimoji="0" lang="ko-KR" alt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910D7B7-C284-DFE0-52CD-F61A9749755D}"/>
                </a:ext>
              </a:extLst>
            </p:cNvPr>
            <p:cNvSpPr txBox="1"/>
            <p:nvPr/>
          </p:nvSpPr>
          <p:spPr>
            <a:xfrm>
              <a:off x="6218907" y="4153462"/>
              <a:ext cx="8315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  <a:sym typeface="Arial"/>
                </a:rPr>
                <a:t>m x 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85D0BC2-FDAF-B744-EE63-2D4B00984730}"/>
                </a:ext>
              </a:extLst>
            </p:cNvPr>
            <p:cNvSpPr txBox="1"/>
            <p:nvPr/>
          </p:nvSpPr>
          <p:spPr>
            <a:xfrm>
              <a:off x="7298797" y="4153462"/>
              <a:ext cx="8315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  <a:sym typeface="Arial"/>
                </a:rPr>
                <a:t>m x 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F4B77D2-ED70-CB5F-8079-C20D9FCEF572}"/>
                </a:ext>
              </a:extLst>
            </p:cNvPr>
            <p:cNvSpPr txBox="1"/>
            <p:nvPr/>
          </p:nvSpPr>
          <p:spPr>
            <a:xfrm>
              <a:off x="8384531" y="4153462"/>
              <a:ext cx="8315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  <a:sym typeface="Arial"/>
                </a:rPr>
                <a:t>m x k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33D0D6C-1759-36C8-A6E6-A444F0920584}"/>
                </a:ext>
              </a:extLst>
            </p:cNvPr>
            <p:cNvSpPr txBox="1"/>
            <p:nvPr/>
          </p:nvSpPr>
          <p:spPr>
            <a:xfrm>
              <a:off x="9468761" y="4153462"/>
              <a:ext cx="8315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  <a:sym typeface="Arial"/>
                </a:rPr>
                <a:t>k x k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EC1DEF8-5C7F-7A58-C0AD-F40E6CE6FA48}"/>
                </a:ext>
              </a:extLst>
            </p:cNvPr>
            <p:cNvSpPr txBox="1"/>
            <p:nvPr/>
          </p:nvSpPr>
          <p:spPr>
            <a:xfrm>
              <a:off x="10533611" y="4153462"/>
              <a:ext cx="8315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  <a:sym typeface="Arial"/>
                </a:rPr>
                <a:t>k x 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24B9774-DE20-4111-2889-7FA6A2D2BA4D}"/>
                </a:ext>
              </a:extLst>
            </p:cNvPr>
            <p:cNvSpPr txBox="1"/>
            <p:nvPr/>
          </p:nvSpPr>
          <p:spPr>
            <a:xfrm>
              <a:off x="9039798" y="2967150"/>
              <a:ext cx="587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  <a:sym typeface="Arial"/>
                </a:rPr>
                <a:t>.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6089133-1DE6-8E1B-609F-88EF7862F16C}"/>
                </a:ext>
              </a:extLst>
            </p:cNvPr>
            <p:cNvSpPr txBox="1"/>
            <p:nvPr/>
          </p:nvSpPr>
          <p:spPr>
            <a:xfrm>
              <a:off x="10117154" y="2967150"/>
              <a:ext cx="587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  <a:sym typeface="Arial"/>
                </a:rPr>
                <a:t>.</a:t>
              </a: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9DA0B0D0-8805-740D-ABC0-1173F65F239D}"/>
                </a:ext>
              </a:extLst>
            </p:cNvPr>
            <p:cNvSpPr/>
            <p:nvPr/>
          </p:nvSpPr>
          <p:spPr>
            <a:xfrm>
              <a:off x="8384531" y="2880241"/>
              <a:ext cx="1915773" cy="1680728"/>
            </a:xfrm>
            <a:prstGeom prst="roundRect">
              <a:avLst/>
            </a:prstGeom>
            <a:noFill/>
            <a:ln w="28575">
              <a:solidFill>
                <a:srgbClr val="91A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F60813E-CF0B-065E-6E71-538958E1F09E}"/>
                </a:ext>
              </a:extLst>
            </p:cNvPr>
            <p:cNvSpPr txBox="1"/>
            <p:nvPr/>
          </p:nvSpPr>
          <p:spPr>
            <a:xfrm>
              <a:off x="8605778" y="4607587"/>
              <a:ext cx="147327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  <a:sym typeface="Arial"/>
                </a:rPr>
                <a:t>User Latent Matrix</a:t>
              </a: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42499F0B-3481-4A89-320B-83E4C5489428}"/>
                </a:ext>
              </a:extLst>
            </p:cNvPr>
            <p:cNvSpPr/>
            <p:nvPr/>
          </p:nvSpPr>
          <p:spPr>
            <a:xfrm>
              <a:off x="10533377" y="2865678"/>
              <a:ext cx="852661" cy="1680728"/>
            </a:xfrm>
            <a:prstGeom prst="roundRect">
              <a:avLst/>
            </a:prstGeom>
            <a:noFill/>
            <a:ln w="28575">
              <a:solidFill>
                <a:srgbClr val="91A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n-cs"/>
                <a:sym typeface="Arial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16C6A61-9C4D-8B1E-DEAC-9A6A8789A501}"/>
                </a:ext>
              </a:extLst>
            </p:cNvPr>
            <p:cNvSpPr txBox="1"/>
            <p:nvPr/>
          </p:nvSpPr>
          <p:spPr>
            <a:xfrm>
              <a:off x="10223068" y="4607587"/>
              <a:ext cx="147327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  <a:sym typeface="Arial"/>
                </a:rPr>
                <a:t>Item Latent Matrix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154F0ED-4816-9FFC-2C0A-DF805996FA17}"/>
              </a:ext>
            </a:extLst>
          </p:cNvPr>
          <p:cNvSpPr txBox="1"/>
          <p:nvPr/>
        </p:nvSpPr>
        <p:spPr>
          <a:xfrm>
            <a:off x="345441" y="2812838"/>
            <a:ext cx="53392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j-cs"/>
                <a:sym typeface="Arial"/>
              </a:rPr>
              <a:t>분석한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특성별로 사용자 그룹화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  <a:sym typeface="Arial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j-cs"/>
                <a:sym typeface="Arial"/>
              </a:rPr>
              <a:t>분류된 집단 내에서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j-cs"/>
                <a:sym typeface="Arial"/>
              </a:rPr>
              <a:t>SVD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j-cs"/>
                <a:sym typeface="Arial"/>
              </a:rPr>
              <a:t>모델 기반 글귀 순위화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j-cs"/>
              <a:sym typeface="Arial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j-cs"/>
              <a:sym typeface="Arial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j-cs"/>
                <a:sym typeface="Arial"/>
              </a:rPr>
              <a:t>SVD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j-cs"/>
                <a:sym typeface="Arial"/>
              </a:rPr>
              <a:t>모델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j-cs"/>
                <a:sym typeface="Arial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j-cs"/>
                <a:sym typeface="Arial"/>
              </a:rPr>
              <a:t>행렬분해 방법 알고리즘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j-cs"/>
                <a:sym typeface="Arial"/>
              </a:rPr>
              <a:t>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j-cs"/>
                <a:sym typeface="Arial"/>
              </a:rPr>
              <a:t>을 활용하여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j-cs"/>
              <a:sym typeface="Arial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j-cs"/>
                <a:sym typeface="Arial"/>
              </a:rPr>
              <a:t>아직 평가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j-cs"/>
                <a:sym typeface="Arial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j-cs"/>
                <a:sym typeface="Arial"/>
              </a:rPr>
              <a:t>스크랩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j-cs"/>
                <a:sym typeface="Arial"/>
              </a:rPr>
              <a:t>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j-cs"/>
                <a:sym typeface="Arial"/>
              </a:rPr>
              <a:t>하지 않은 글귀에 대해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j-cs"/>
              <a:sym typeface="Arial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사용자의 선호도를 예측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  <a:sym typeface="Arial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DA6E200-127F-B797-EFA5-689B84E2E3E3}"/>
              </a:ext>
            </a:extLst>
          </p:cNvPr>
          <p:cNvCxnSpPr/>
          <p:nvPr/>
        </p:nvCxnSpPr>
        <p:spPr>
          <a:xfrm>
            <a:off x="419100" y="2550162"/>
            <a:ext cx="5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A2AB8F6-228B-2360-B6CF-EC326CF6B8F3}"/>
              </a:ext>
            </a:extLst>
          </p:cNvPr>
          <p:cNvSpPr txBox="1"/>
          <p:nvPr/>
        </p:nvSpPr>
        <p:spPr>
          <a:xfrm flipH="1">
            <a:off x="345438" y="1926134"/>
            <a:ext cx="3062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협업 필터링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282143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/>
                <a:cs typeface="+mj-cs"/>
                <a:sym typeface="Arial"/>
              </a:rPr>
              <a:t>Part 3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24B80">
                  <a:lumMod val="50000"/>
                </a:srgbClr>
              </a:solidFill>
              <a:effectLst/>
              <a:uLnTx/>
              <a:uFillTx/>
              <a:latin typeface="나눔스퀘어" panose="020B0600000101010101" pitchFamily="50" charset="-127"/>
              <a:ea typeface="나눔스퀘어"/>
              <a:cs typeface="+mj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7983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기술 소개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: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24B80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  <a:sym typeface="Arial"/>
              </a:rPr>
              <a:t>안드로이드와 서버 연동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1149CA-EA04-6B49-DDC8-665CFF500661}"/>
              </a:ext>
            </a:extLst>
          </p:cNvPr>
          <p:cNvSpPr txBox="1"/>
          <p:nvPr/>
        </p:nvSpPr>
        <p:spPr>
          <a:xfrm>
            <a:off x="5185474" y="5685131"/>
            <a:ext cx="1643399" cy="3385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2322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  <a:sym typeface="Arial"/>
              </a:rPr>
              <a:t>&lt;탭 전환 화면&gt;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88A90AF-C530-B997-3A48-EC72620B0D1D}"/>
              </a:ext>
            </a:extLst>
          </p:cNvPr>
          <p:cNvGrpSpPr/>
          <p:nvPr/>
        </p:nvGrpSpPr>
        <p:grpSpPr>
          <a:xfrm>
            <a:off x="4342130" y="1433008"/>
            <a:ext cx="3507740" cy="4071163"/>
            <a:chOff x="5260329" y="1433008"/>
            <a:chExt cx="3507740" cy="407116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8732818-C5AF-6E57-07C0-0F2236677EB3}"/>
                </a:ext>
              </a:extLst>
            </p:cNvPr>
            <p:cNvPicPr/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5260329" y="1436189"/>
              <a:ext cx="1671344" cy="376958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7CAD32C-F3E5-1B04-84C7-EAD47FD1A267}"/>
                </a:ext>
              </a:extLst>
            </p:cNvPr>
            <p:cNvPicPr/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7058658" y="1433008"/>
              <a:ext cx="1709411" cy="378074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A2E654-349C-1FFE-D920-1D29D20CD5C7}"/>
                </a:ext>
              </a:extLst>
            </p:cNvPr>
            <p:cNvSpPr txBox="1"/>
            <p:nvPr/>
          </p:nvSpPr>
          <p:spPr>
            <a:xfrm>
              <a:off x="5720656" y="5228041"/>
              <a:ext cx="793613" cy="2761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defTabSz="232257" rtl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defRPr kumimoji="0" sz="1800" b="0" i="0" u="none" strike="noStrike" kern="1200" cap="none" spc="0" normalizeH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marR="0" lvl="0" indent="0" algn="l" defTabSz="23225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  <a:sym typeface="Arial"/>
                </a:rPr>
                <a:t>[추천 탭]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12B6AD-BCC5-EF06-4FFF-5821F7F7505C}"/>
                </a:ext>
              </a:extLst>
            </p:cNvPr>
            <p:cNvSpPr txBox="1"/>
            <p:nvPr/>
          </p:nvSpPr>
          <p:spPr>
            <a:xfrm>
              <a:off x="7495151" y="5228041"/>
              <a:ext cx="937088" cy="2761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>
              <a:lvl1pPr marL="0" indent="0" algn="l" defTabSz="232257" rtl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defRPr kumimoji="0" sz="1800" b="0" i="0" u="none" strike="noStrike" kern="1200" cap="none" spc="0" normalizeH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marR="0" lvl="0" indent="0" algn="l" defTabSz="23225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  <a:sym typeface="Arial"/>
                </a:rPr>
                <a:t>[실시간 탭]</a:t>
              </a:r>
            </a:p>
          </p:txBody>
        </p:sp>
        <p:sp>
          <p:nvSpPr>
            <p:cNvPr id="17" name="모서리가 둥근 직사각형 74">
              <a:extLst>
                <a:ext uri="{FF2B5EF4-FFF2-40B4-BE49-F238E27FC236}">
                  <a16:creationId xmlns:a16="http://schemas.microsoft.com/office/drawing/2014/main" id="{7FB0E6BF-A0DC-CB5E-F779-8B30976019F9}"/>
                </a:ext>
              </a:extLst>
            </p:cNvPr>
            <p:cNvSpPr/>
            <p:nvPr/>
          </p:nvSpPr>
          <p:spPr>
            <a:xfrm>
              <a:off x="6237362" y="1974636"/>
              <a:ext cx="571500" cy="220663"/>
            </a:xfrm>
            <a:prstGeom prst="roundRect">
              <a:avLst>
                <a:gd name="adj" fmla="val 16667"/>
              </a:avLst>
            </a:prstGeom>
            <a:noFill/>
            <a:ln w="50800">
              <a:solidFill>
                <a:srgbClr val="F6D25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>
              <a:lvl1pPr marL="0" indent="0" algn="l" defTabSz="232257" rtl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defRPr kumimoji="0" sz="1800" b="0" i="0" u="none" strike="noStrike" kern="1200" cap="none" spc="0" normalizeH="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"/>
                <a:cs typeface="+mn-cs"/>
                <a:sym typeface="Arial"/>
              </a:endParaRPr>
            </a:p>
          </p:txBody>
        </p:sp>
        <p:cxnSp>
          <p:nvCxnSpPr>
            <p:cNvPr id="18" name="연결선: 구부러짐 17">
              <a:extLst>
                <a:ext uri="{FF2B5EF4-FFF2-40B4-BE49-F238E27FC236}">
                  <a16:creationId xmlns:a16="http://schemas.microsoft.com/office/drawing/2014/main" id="{D212F9AC-6970-B02F-EF1F-5F14752BE9C6}"/>
                </a:ext>
              </a:extLst>
            </p:cNvPr>
            <p:cNvCxnSpPr/>
            <p:nvPr/>
          </p:nvCxnSpPr>
          <p:spPr>
            <a:xfrm rot="16200000" flipH="1">
              <a:off x="7378775" y="1118973"/>
              <a:ext cx="12700" cy="1724025"/>
            </a:xfrm>
            <a:prstGeom prst="curvedConnector3">
              <a:avLst>
                <a:gd name="adj1" fmla="val -1792660"/>
              </a:avLst>
            </a:prstGeom>
            <a:ln w="50800">
              <a:solidFill>
                <a:srgbClr val="F6D25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줄무늬가 있는 오른쪽 화살표[S] 81">
              <a:extLst>
                <a:ext uri="{FF2B5EF4-FFF2-40B4-BE49-F238E27FC236}">
                  <a16:creationId xmlns:a16="http://schemas.microsoft.com/office/drawing/2014/main" id="{8C9E4F9D-D528-FEC8-EFDC-1A26C66736F8}"/>
                </a:ext>
              </a:extLst>
            </p:cNvPr>
            <p:cNvSpPr/>
            <p:nvPr/>
          </p:nvSpPr>
          <p:spPr>
            <a:xfrm rot="16200000">
              <a:off x="5526956" y="3353380"/>
              <a:ext cx="1204912" cy="596900"/>
            </a:xfrm>
            <a:prstGeom prst="stripedRightArrow">
              <a:avLst>
                <a:gd name="adj1" fmla="val 50000"/>
                <a:gd name="adj2" fmla="val 50000"/>
              </a:avLst>
            </a:prstGeom>
            <a:solidFill>
              <a:srgbClr val="F6D254">
                <a:alpha val="4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>
              <a:lvl1pPr marL="0" indent="0" algn="l" defTabSz="232257" rtl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defRPr kumimoji="0" sz="1800" b="0" i="0" u="none" strike="noStrike" kern="1200" cap="none" spc="0" normalizeH="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"/>
                <a:cs typeface="+mn-cs"/>
                <a:sym typeface="Arial"/>
              </a:endParaRPr>
            </a:p>
          </p:txBody>
        </p:sp>
        <p:sp>
          <p:nvSpPr>
            <p:cNvPr id="20" name="줄무늬가 있는 오른쪽 화살표[S] 83">
              <a:extLst>
                <a:ext uri="{FF2B5EF4-FFF2-40B4-BE49-F238E27FC236}">
                  <a16:creationId xmlns:a16="http://schemas.microsoft.com/office/drawing/2014/main" id="{49F5AB44-941D-8428-49F3-93513BCD7136}"/>
                </a:ext>
              </a:extLst>
            </p:cNvPr>
            <p:cNvSpPr/>
            <p:nvPr/>
          </p:nvSpPr>
          <p:spPr>
            <a:xfrm rot="16200000">
              <a:off x="7368456" y="3353380"/>
              <a:ext cx="1204912" cy="596900"/>
            </a:xfrm>
            <a:prstGeom prst="stripedRightArrow">
              <a:avLst>
                <a:gd name="adj1" fmla="val 50000"/>
                <a:gd name="adj2" fmla="val 50000"/>
              </a:avLst>
            </a:prstGeom>
            <a:solidFill>
              <a:srgbClr val="F6D254">
                <a:alpha val="4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>
              <a:lvl1pPr marL="0" indent="0" algn="l" defTabSz="232257" rtl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defRPr kumimoji="0" sz="1800" b="0" i="0" u="none" strike="noStrike" kern="1200" cap="none" spc="0" normalizeH="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나눔스퀘어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4443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0000FF"/>
      </a:hlink>
      <a:folHlink>
        <a:srgbClr val="FF00FF"/>
      </a:folHlink>
    </a:clrScheme>
    <a:fontScheme name="Office 테마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0000FF"/>
      </a:hlink>
      <a:folHlink>
        <a:srgbClr val="FF00FF"/>
      </a:folHlink>
    </a:clrScheme>
    <a:fontScheme name="Office 테마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2871</TotalTime>
  <Words>3896</Words>
  <Application>Microsoft Office PowerPoint</Application>
  <PresentationFormat>와이드스크린</PresentationFormat>
  <Paragraphs>1203</Paragraphs>
  <Slides>108</Slides>
  <Notes>51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108</vt:i4>
      </vt:variant>
    </vt:vector>
  </HeadingPairs>
  <TitlesOfParts>
    <vt:vector size="118" baseType="lpstr">
      <vt:lpstr>Helvetica</vt:lpstr>
      <vt:lpstr>맑은 고딕</vt:lpstr>
      <vt:lpstr>나눔스퀘어</vt:lpstr>
      <vt:lpstr>Courier New</vt:lpstr>
      <vt:lpstr>나눔스퀘어 ExtraBold</vt:lpstr>
      <vt:lpstr>Arial</vt:lpstr>
      <vt:lpstr>나눔명조 ExtraBold</vt:lpstr>
      <vt:lpstr>Office 테마</vt:lpstr>
      <vt:lpstr>1_Office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한유진</cp:lastModifiedBy>
  <cp:revision>197</cp:revision>
  <dcterms:modified xsi:type="dcterms:W3CDTF">2023-11-27T23:20:31Z</dcterms:modified>
</cp:coreProperties>
</file>